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38"/>
  </p:notesMasterIdLst>
  <p:sldIdLst>
    <p:sldId id="257" r:id="rId2"/>
    <p:sldId id="258" r:id="rId3"/>
    <p:sldId id="260" r:id="rId4"/>
    <p:sldId id="286" r:id="rId5"/>
    <p:sldId id="278" r:id="rId6"/>
    <p:sldId id="279" r:id="rId7"/>
    <p:sldId id="280" r:id="rId8"/>
    <p:sldId id="281" r:id="rId9"/>
    <p:sldId id="282" r:id="rId10"/>
    <p:sldId id="283" r:id="rId11"/>
    <p:sldId id="284" r:id="rId12"/>
    <p:sldId id="285" r:id="rId13"/>
    <p:sldId id="263" r:id="rId14"/>
    <p:sldId id="265" r:id="rId15"/>
    <p:sldId id="266" r:id="rId16"/>
    <p:sldId id="294" r:id="rId17"/>
    <p:sldId id="275" r:id="rId18"/>
    <p:sldId id="267" r:id="rId19"/>
    <p:sldId id="288" r:id="rId20"/>
    <p:sldId id="289" r:id="rId21"/>
    <p:sldId id="268" r:id="rId22"/>
    <p:sldId id="269" r:id="rId23"/>
    <p:sldId id="293" r:id="rId24"/>
    <p:sldId id="270" r:id="rId25"/>
    <p:sldId id="271" r:id="rId26"/>
    <p:sldId id="292" r:id="rId27"/>
    <p:sldId id="264" r:id="rId28"/>
    <p:sldId id="272" r:id="rId29"/>
    <p:sldId id="290" r:id="rId30"/>
    <p:sldId id="274" r:id="rId31"/>
    <p:sldId id="273" r:id="rId32"/>
    <p:sldId id="276" r:id="rId33"/>
    <p:sldId id="262" r:id="rId34"/>
    <p:sldId id="261" r:id="rId35"/>
    <p:sldId id="291" r:id="rId36"/>
    <p:sldId id="27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73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3B4F31-D6F1-4BD8-B7CE-A86803D832C6}" type="doc">
      <dgm:prSet loTypeId="urn:microsoft.com/office/officeart/2005/8/layout/pyramid2" loCatId="list" qsTypeId="urn:microsoft.com/office/officeart/2005/8/quickstyle/3d7" qsCatId="3D" csTypeId="urn:microsoft.com/office/officeart/2005/8/colors/accent1_2" csCatId="accent1" phldr="1"/>
      <dgm:spPr/>
      <dgm:t>
        <a:bodyPr/>
        <a:lstStyle/>
        <a:p>
          <a:endParaRPr lang="tr-TR"/>
        </a:p>
      </dgm:t>
    </dgm:pt>
    <dgm:pt modelId="{79C376A6-94AF-4ADC-A42E-A18ADAF497C9}">
      <dgm:prSet/>
      <dgm:spPr/>
      <dgm:t>
        <a:bodyPr/>
        <a:lstStyle/>
        <a:p>
          <a:pPr rtl="0"/>
          <a:r>
            <a:rPr lang="tr-TR" b="1" dirty="0">
              <a:solidFill>
                <a:srgbClr val="7030A0"/>
              </a:solidFill>
            </a:rPr>
            <a:t>Madde 1 : Bu kanunun amacı, kalkınma planları ve programlarda yer alan politika ve hedefler doğrultusunda kamu kaynaklarının etkili, ekonomik ve verimli bir şekilde elde edilmesi ve kullanılmasını, hesap verebilirliği ve mali saydamlığı sağlamak üzere, kamu mali yönetiminin yapısını ve işleyişini, kamu bütçelerinin hazırlanmasını, uygulanmasını, tüm mali işlemlerin muhasebeleştirilmesini, raporlanmasını ve mali kontrolü düzenlemektir.</a:t>
          </a:r>
          <a:endParaRPr lang="tr-TR" dirty="0">
            <a:solidFill>
              <a:srgbClr val="7030A0"/>
            </a:solidFill>
          </a:endParaRPr>
        </a:p>
      </dgm:t>
    </dgm:pt>
    <dgm:pt modelId="{ACB8811D-5921-4C29-BB42-39CF050E2891}" type="parTrans" cxnId="{9592760B-EC7E-4E3F-BBFE-6C407A0DFC18}">
      <dgm:prSet/>
      <dgm:spPr/>
      <dgm:t>
        <a:bodyPr/>
        <a:lstStyle/>
        <a:p>
          <a:endParaRPr lang="tr-TR"/>
        </a:p>
      </dgm:t>
    </dgm:pt>
    <dgm:pt modelId="{E0362164-2A15-4FCC-BC8C-83D4E8D979B8}" type="sibTrans" cxnId="{9592760B-EC7E-4E3F-BBFE-6C407A0DFC18}">
      <dgm:prSet/>
      <dgm:spPr/>
      <dgm:t>
        <a:bodyPr/>
        <a:lstStyle/>
        <a:p>
          <a:endParaRPr lang="tr-TR"/>
        </a:p>
      </dgm:t>
    </dgm:pt>
    <dgm:pt modelId="{F0EDFFCF-AC81-4F45-90A9-A7C7ACF89EFD}" type="pres">
      <dgm:prSet presAssocID="{5F3B4F31-D6F1-4BD8-B7CE-A86803D832C6}" presName="compositeShape" presStyleCnt="0">
        <dgm:presLayoutVars>
          <dgm:dir/>
          <dgm:resizeHandles/>
        </dgm:presLayoutVars>
      </dgm:prSet>
      <dgm:spPr/>
    </dgm:pt>
    <dgm:pt modelId="{A592FEDD-EC20-4CC6-AC35-88E09098B854}" type="pres">
      <dgm:prSet presAssocID="{5F3B4F31-D6F1-4BD8-B7CE-A86803D832C6}" presName="pyramid" presStyleLbl="node1" presStyleIdx="0" presStyleCnt="1" custLinFactNeighborX="-26330" custLinFactNeighborY="81"/>
      <dgm:spPr/>
    </dgm:pt>
    <dgm:pt modelId="{C10A581B-7280-454D-A626-D989C16C56DA}" type="pres">
      <dgm:prSet presAssocID="{5F3B4F31-D6F1-4BD8-B7CE-A86803D832C6}" presName="theList" presStyleCnt="0"/>
      <dgm:spPr/>
    </dgm:pt>
    <dgm:pt modelId="{E0924D71-C142-438B-88FB-B2F78A1D4FD8}" type="pres">
      <dgm:prSet presAssocID="{79C376A6-94AF-4ADC-A42E-A18ADAF497C9}" presName="aNode" presStyleLbl="fgAcc1" presStyleIdx="0" presStyleCnt="1" custScaleX="189204" custScaleY="283009" custLinFactNeighborX="29777" custLinFactNeighborY="2619">
        <dgm:presLayoutVars>
          <dgm:bulletEnabled val="1"/>
        </dgm:presLayoutVars>
      </dgm:prSet>
      <dgm:spPr/>
    </dgm:pt>
    <dgm:pt modelId="{A9A767FB-6BFC-4626-BFFA-B3271E343C0D}" type="pres">
      <dgm:prSet presAssocID="{79C376A6-94AF-4ADC-A42E-A18ADAF497C9}" presName="aSpace" presStyleCnt="0"/>
      <dgm:spPr/>
    </dgm:pt>
  </dgm:ptLst>
  <dgm:cxnLst>
    <dgm:cxn modelId="{9592760B-EC7E-4E3F-BBFE-6C407A0DFC18}" srcId="{5F3B4F31-D6F1-4BD8-B7CE-A86803D832C6}" destId="{79C376A6-94AF-4ADC-A42E-A18ADAF497C9}" srcOrd="0" destOrd="0" parTransId="{ACB8811D-5921-4C29-BB42-39CF050E2891}" sibTransId="{E0362164-2A15-4FCC-BC8C-83D4E8D979B8}"/>
    <dgm:cxn modelId="{E85809AF-9F15-4830-8D4D-BFFC6D33D5E6}" type="presOf" srcId="{5F3B4F31-D6F1-4BD8-B7CE-A86803D832C6}" destId="{F0EDFFCF-AC81-4F45-90A9-A7C7ACF89EFD}" srcOrd="0" destOrd="0" presId="urn:microsoft.com/office/officeart/2005/8/layout/pyramid2"/>
    <dgm:cxn modelId="{FF8713E0-4A71-4B87-AD16-391B7A938CDF}" type="presOf" srcId="{79C376A6-94AF-4ADC-A42E-A18ADAF497C9}" destId="{E0924D71-C142-438B-88FB-B2F78A1D4FD8}" srcOrd="0" destOrd="0" presId="urn:microsoft.com/office/officeart/2005/8/layout/pyramid2"/>
    <dgm:cxn modelId="{4728095E-5B60-431C-8F0B-F4D97A41F5F2}" type="presParOf" srcId="{F0EDFFCF-AC81-4F45-90A9-A7C7ACF89EFD}" destId="{A592FEDD-EC20-4CC6-AC35-88E09098B854}" srcOrd="0" destOrd="0" presId="urn:microsoft.com/office/officeart/2005/8/layout/pyramid2"/>
    <dgm:cxn modelId="{21AEDB0C-A6E4-4D8A-8999-35345FE21530}" type="presParOf" srcId="{F0EDFFCF-AC81-4F45-90A9-A7C7ACF89EFD}" destId="{C10A581B-7280-454D-A626-D989C16C56DA}" srcOrd="1" destOrd="0" presId="urn:microsoft.com/office/officeart/2005/8/layout/pyramid2"/>
    <dgm:cxn modelId="{28310FA3-DBAB-4492-83EB-B559FFF8124D}" type="presParOf" srcId="{C10A581B-7280-454D-A626-D989C16C56DA}" destId="{E0924D71-C142-438B-88FB-B2F78A1D4FD8}" srcOrd="0" destOrd="0" presId="urn:microsoft.com/office/officeart/2005/8/layout/pyramid2"/>
    <dgm:cxn modelId="{E5D97EDF-8268-481D-8D85-33BAE4D53E01}" type="presParOf" srcId="{C10A581B-7280-454D-A626-D989C16C56DA}" destId="{A9A767FB-6BFC-4626-BFFA-B3271E343C0D}" srcOrd="1"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7B901F3-3A35-4082-8B37-A31B702B21E6}"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tr-TR"/>
        </a:p>
      </dgm:t>
    </dgm:pt>
    <dgm:pt modelId="{F5058608-6C66-4483-8199-16118ABC8160}">
      <dgm:prSet>
        <dgm:style>
          <a:lnRef idx="1">
            <a:schemeClr val="accent3"/>
          </a:lnRef>
          <a:fillRef idx="2">
            <a:schemeClr val="accent3"/>
          </a:fillRef>
          <a:effectRef idx="1">
            <a:schemeClr val="accent3"/>
          </a:effectRef>
          <a:fontRef idx="minor">
            <a:schemeClr val="dk1"/>
          </a:fontRef>
        </dgm:style>
      </dgm:prSet>
      <dgm:spPr/>
      <dgm:t>
        <a:bodyPr/>
        <a:lstStyle/>
        <a:p>
          <a:pPr rtl="0"/>
          <a:r>
            <a:rPr lang="tr-TR" b="1" dirty="0"/>
            <a:t>Bütçe İşlemlerinin Yıllık Seyri</a:t>
          </a:r>
          <a:endParaRPr lang="tr-TR" dirty="0"/>
        </a:p>
      </dgm:t>
    </dgm:pt>
    <dgm:pt modelId="{B40B2A4E-F700-45D8-8462-BCF213154DF9}" type="parTrans" cxnId="{90316D25-F323-4663-A4C5-E742314E4216}">
      <dgm:prSet/>
      <dgm:spPr/>
      <dgm:t>
        <a:bodyPr/>
        <a:lstStyle/>
        <a:p>
          <a:endParaRPr lang="tr-TR"/>
        </a:p>
      </dgm:t>
    </dgm:pt>
    <dgm:pt modelId="{2FBE1130-ABAF-4A85-A604-4CA983937142}" type="sibTrans" cxnId="{90316D25-F323-4663-A4C5-E742314E4216}">
      <dgm:prSet/>
      <dgm:spPr/>
      <dgm:t>
        <a:bodyPr/>
        <a:lstStyle/>
        <a:p>
          <a:endParaRPr lang="tr-TR"/>
        </a:p>
      </dgm:t>
    </dgm:pt>
    <dgm:pt modelId="{2914CEDB-4052-43C1-BA70-FB275ECD0A1C}" type="pres">
      <dgm:prSet presAssocID="{77B901F3-3A35-4082-8B37-A31B702B21E6}" presName="compositeShape" presStyleCnt="0">
        <dgm:presLayoutVars>
          <dgm:chMax val="2"/>
          <dgm:dir/>
          <dgm:resizeHandles val="exact"/>
        </dgm:presLayoutVars>
      </dgm:prSet>
      <dgm:spPr/>
    </dgm:pt>
    <dgm:pt modelId="{11EB3A82-EBCA-4BD0-B9E1-E015CBBE8330}" type="pres">
      <dgm:prSet presAssocID="{F5058608-6C66-4483-8199-16118ABC8160}" presName="downArrow" presStyleLbl="node1" presStyleIdx="0" presStyleCnt="1" custLinFactNeighborX="-15371" custLinFactNeighborY="-11940"/>
      <dgm:spPr/>
    </dgm:pt>
    <dgm:pt modelId="{F27128AA-64CB-4227-ACAD-BCFFD6666465}" type="pres">
      <dgm:prSet presAssocID="{F5058608-6C66-4483-8199-16118ABC8160}" presName="downArrowText" presStyleLbl="revTx" presStyleIdx="0" presStyleCnt="1" custScaleX="122776" custLinFactNeighborX="-12336" custLinFactNeighborY="-4552">
        <dgm:presLayoutVars>
          <dgm:bulletEnabled val="1"/>
        </dgm:presLayoutVars>
      </dgm:prSet>
      <dgm:spPr/>
    </dgm:pt>
  </dgm:ptLst>
  <dgm:cxnLst>
    <dgm:cxn modelId="{90316D25-F323-4663-A4C5-E742314E4216}" srcId="{77B901F3-3A35-4082-8B37-A31B702B21E6}" destId="{F5058608-6C66-4483-8199-16118ABC8160}" srcOrd="0" destOrd="0" parTransId="{B40B2A4E-F700-45D8-8462-BCF213154DF9}" sibTransId="{2FBE1130-ABAF-4A85-A604-4CA983937142}"/>
    <dgm:cxn modelId="{561AB7C6-3187-4A78-8DEF-2EF3DB5697AC}" type="presOf" srcId="{77B901F3-3A35-4082-8B37-A31B702B21E6}" destId="{2914CEDB-4052-43C1-BA70-FB275ECD0A1C}" srcOrd="0" destOrd="0" presId="urn:microsoft.com/office/officeart/2005/8/layout/arrow3"/>
    <dgm:cxn modelId="{9AD110E0-D39C-4014-94DF-70D7C4DF2112}" type="presOf" srcId="{F5058608-6C66-4483-8199-16118ABC8160}" destId="{F27128AA-64CB-4227-ACAD-BCFFD6666465}" srcOrd="0" destOrd="0" presId="urn:microsoft.com/office/officeart/2005/8/layout/arrow3"/>
    <dgm:cxn modelId="{8E6A9C28-55D6-4CB4-9F71-73CA4C7BA1EE}" type="presParOf" srcId="{2914CEDB-4052-43C1-BA70-FB275ECD0A1C}" destId="{11EB3A82-EBCA-4BD0-B9E1-E015CBBE8330}" srcOrd="0" destOrd="0" presId="urn:microsoft.com/office/officeart/2005/8/layout/arrow3"/>
    <dgm:cxn modelId="{594D2AA1-E485-4506-AACA-CD0E66CD86F5}" type="presParOf" srcId="{2914CEDB-4052-43C1-BA70-FB275ECD0A1C}" destId="{F27128AA-64CB-4227-ACAD-BCFFD6666465}" srcOrd="1"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09100C9-5092-4F69-AC11-1D20073D0951}"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tr-TR"/>
        </a:p>
      </dgm:t>
    </dgm:pt>
    <dgm:pt modelId="{9F1E88BC-E276-4CE3-85D5-E4B228A6D5B9}">
      <dgm:prSet>
        <dgm:style>
          <a:lnRef idx="0">
            <a:schemeClr val="accent3"/>
          </a:lnRef>
          <a:fillRef idx="3">
            <a:schemeClr val="accent3"/>
          </a:fillRef>
          <a:effectRef idx="3">
            <a:schemeClr val="accent3"/>
          </a:effectRef>
          <a:fontRef idx="minor">
            <a:schemeClr val="lt1"/>
          </a:fontRef>
        </dgm:style>
      </dgm:prSet>
      <dgm:spPr/>
      <dgm:t>
        <a:bodyPr/>
        <a:lstStyle/>
        <a:p>
          <a:pPr rtl="0"/>
          <a:r>
            <a:rPr lang="tr-TR" b="1" dirty="0"/>
            <a:t>Stratejik Planlama ve Performans Esaslı  Bütçeleme</a:t>
          </a:r>
          <a:endParaRPr lang="tr-TR" dirty="0"/>
        </a:p>
      </dgm:t>
    </dgm:pt>
    <dgm:pt modelId="{92CAB88C-DBC6-44DD-9CA6-D9D763A36DAA}" type="parTrans" cxnId="{AC737461-FC1B-4A1D-ACF5-09BBF1919C05}">
      <dgm:prSet/>
      <dgm:spPr/>
      <dgm:t>
        <a:bodyPr/>
        <a:lstStyle/>
        <a:p>
          <a:endParaRPr lang="tr-TR"/>
        </a:p>
      </dgm:t>
    </dgm:pt>
    <dgm:pt modelId="{FA413405-1D68-4FF6-8A10-93A863573A65}" type="sibTrans" cxnId="{AC737461-FC1B-4A1D-ACF5-09BBF1919C05}">
      <dgm:prSet/>
      <dgm:spPr/>
      <dgm:t>
        <a:bodyPr/>
        <a:lstStyle/>
        <a:p>
          <a:endParaRPr lang="tr-TR"/>
        </a:p>
      </dgm:t>
    </dgm:pt>
    <dgm:pt modelId="{61FF602B-DE5B-48C8-BFF5-4BA6BD03BD40}" type="pres">
      <dgm:prSet presAssocID="{309100C9-5092-4F69-AC11-1D20073D0951}" presName="linear" presStyleCnt="0">
        <dgm:presLayoutVars>
          <dgm:animLvl val="lvl"/>
          <dgm:resizeHandles val="exact"/>
        </dgm:presLayoutVars>
      </dgm:prSet>
      <dgm:spPr/>
    </dgm:pt>
    <dgm:pt modelId="{D16C9E72-3175-4C59-8921-16467FE01D3E}" type="pres">
      <dgm:prSet presAssocID="{9F1E88BC-E276-4CE3-85D5-E4B228A6D5B9}" presName="parentText" presStyleLbl="node1" presStyleIdx="0" presStyleCnt="1">
        <dgm:presLayoutVars>
          <dgm:chMax val="0"/>
          <dgm:bulletEnabled val="1"/>
        </dgm:presLayoutVars>
      </dgm:prSet>
      <dgm:spPr/>
    </dgm:pt>
  </dgm:ptLst>
  <dgm:cxnLst>
    <dgm:cxn modelId="{AC737461-FC1B-4A1D-ACF5-09BBF1919C05}" srcId="{309100C9-5092-4F69-AC11-1D20073D0951}" destId="{9F1E88BC-E276-4CE3-85D5-E4B228A6D5B9}" srcOrd="0" destOrd="0" parTransId="{92CAB88C-DBC6-44DD-9CA6-D9D763A36DAA}" sibTransId="{FA413405-1D68-4FF6-8A10-93A863573A65}"/>
    <dgm:cxn modelId="{5668A2F3-58D6-48D6-864D-2B64453F9FB7}" type="presOf" srcId="{309100C9-5092-4F69-AC11-1D20073D0951}" destId="{61FF602B-DE5B-48C8-BFF5-4BA6BD03BD40}" srcOrd="0" destOrd="0" presId="urn:microsoft.com/office/officeart/2005/8/layout/vList2"/>
    <dgm:cxn modelId="{A846FDF8-D6DB-4CAD-A198-0004B2281A40}" type="presOf" srcId="{9F1E88BC-E276-4CE3-85D5-E4B228A6D5B9}" destId="{D16C9E72-3175-4C59-8921-16467FE01D3E}" srcOrd="0" destOrd="0" presId="urn:microsoft.com/office/officeart/2005/8/layout/vList2"/>
    <dgm:cxn modelId="{118FBA40-8156-4505-AF30-205BA83730C6}" type="presParOf" srcId="{61FF602B-DE5B-48C8-BFF5-4BA6BD03BD40}" destId="{D16C9E72-3175-4C59-8921-16467FE01D3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FC1157-5AD2-4ACF-97FA-D128239DA5F6}"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tr-TR"/>
        </a:p>
      </dgm:t>
    </dgm:pt>
    <dgm:pt modelId="{50BFFA21-00A2-4E48-9B1B-3077DFA0D32B}">
      <dgm:prSet/>
      <dgm:spPr/>
      <dgm:t>
        <a:bodyPr/>
        <a:lstStyle/>
        <a:p>
          <a:pPr algn="just" rtl="0"/>
          <a:r>
            <a:rPr lang="tr-TR" b="1" u="sng" dirty="0">
              <a:solidFill>
                <a:srgbClr val="00B050"/>
              </a:solidFill>
              <a:latin typeface="Calibri" panose="020F0502020204030204" pitchFamily="34" charset="0"/>
            </a:rPr>
            <a:t>MADDE 9 :</a:t>
          </a:r>
          <a:r>
            <a:rPr lang="tr-TR" dirty="0">
              <a:solidFill>
                <a:srgbClr val="00B050"/>
              </a:solidFill>
              <a:latin typeface="Calibri" panose="020F0502020204030204" pitchFamily="34" charset="0"/>
            </a:rPr>
            <a:t> </a:t>
          </a:r>
          <a:r>
            <a:rPr lang="tr-TR" dirty="0">
              <a:solidFill>
                <a:srgbClr val="7030A0"/>
              </a:solidFill>
              <a:latin typeface="Calibri" panose="020F0502020204030204" pitchFamily="34" charset="0"/>
            </a:rPr>
            <a:t>Kamu idareleri; kalkınma planları, programlar, ilgili mevzuat ve benimsedikleri temel ilkeler çerçevesinde geleceğe ilişkin misyon ve vizyonlarını oluşturmak, stratejik amaçlar ve ölçülebilir hedefler saptamak, performanslarını önceden belirlenmiş olan göstergeler doğrultusunda ölçmek ve bu sürecin izleme ve değerlendirmesini yapmak amacıyla katılımcı yöntemlerle stratejik plan hazırlarlar. Kamu idareleri, kamu hizmetlerinin istenilen düzeyde ve kalitede sunulabilmesi için bütçeleri ile program ve proje bazında kaynak tahsislerini; stratejik planlarına, yıllık amaç ve hedefleri ile performans göstergelerine dayandırmak zorundadırlar.</a:t>
          </a:r>
        </a:p>
      </dgm:t>
    </dgm:pt>
    <dgm:pt modelId="{B6BD025E-113F-489D-ADBE-13BD92DDF3FA}" type="parTrans" cxnId="{14245A2E-1357-48D5-820E-D1FDE497462A}">
      <dgm:prSet/>
      <dgm:spPr/>
      <dgm:t>
        <a:bodyPr/>
        <a:lstStyle/>
        <a:p>
          <a:endParaRPr lang="tr-TR"/>
        </a:p>
      </dgm:t>
    </dgm:pt>
    <dgm:pt modelId="{2C8C83F5-8CA3-4A4C-9DDC-F5D179568E82}" type="sibTrans" cxnId="{14245A2E-1357-48D5-820E-D1FDE497462A}">
      <dgm:prSet/>
      <dgm:spPr/>
      <dgm:t>
        <a:bodyPr/>
        <a:lstStyle/>
        <a:p>
          <a:endParaRPr lang="tr-TR"/>
        </a:p>
      </dgm:t>
    </dgm:pt>
    <dgm:pt modelId="{79D88833-BA75-4671-92FF-35A787DAF3BD}" type="pres">
      <dgm:prSet presAssocID="{75FC1157-5AD2-4ACF-97FA-D128239DA5F6}" presName="Name0" presStyleCnt="0">
        <dgm:presLayoutVars>
          <dgm:chMax val="7"/>
          <dgm:dir/>
          <dgm:animLvl val="lvl"/>
          <dgm:resizeHandles val="exact"/>
        </dgm:presLayoutVars>
      </dgm:prSet>
      <dgm:spPr/>
    </dgm:pt>
    <dgm:pt modelId="{B164FAE2-A4C9-459C-BEF8-6AF0940B6B4E}" type="pres">
      <dgm:prSet presAssocID="{50BFFA21-00A2-4E48-9B1B-3077DFA0D32B}" presName="circle1" presStyleLbl="node1" presStyleIdx="0" presStyleCnt="1"/>
      <dgm:spPr/>
    </dgm:pt>
    <dgm:pt modelId="{FEB04E45-B10F-4C1D-923B-07B988CB6A77}" type="pres">
      <dgm:prSet presAssocID="{50BFFA21-00A2-4E48-9B1B-3077DFA0D32B}" presName="space" presStyleCnt="0"/>
      <dgm:spPr/>
    </dgm:pt>
    <dgm:pt modelId="{CF03A4BD-66FA-4ACC-AFB0-6D9F18AF9784}" type="pres">
      <dgm:prSet presAssocID="{50BFFA21-00A2-4E48-9B1B-3077DFA0D32B}" presName="rect1" presStyleLbl="alignAcc1" presStyleIdx="0" presStyleCnt="1"/>
      <dgm:spPr/>
    </dgm:pt>
    <dgm:pt modelId="{B37CFF75-ADF4-4428-B8C5-E694D9831A9A}" type="pres">
      <dgm:prSet presAssocID="{50BFFA21-00A2-4E48-9B1B-3077DFA0D32B}" presName="rect1ParTxNoCh" presStyleLbl="alignAcc1" presStyleIdx="0" presStyleCnt="1">
        <dgm:presLayoutVars>
          <dgm:chMax val="1"/>
          <dgm:bulletEnabled val="1"/>
        </dgm:presLayoutVars>
      </dgm:prSet>
      <dgm:spPr/>
    </dgm:pt>
  </dgm:ptLst>
  <dgm:cxnLst>
    <dgm:cxn modelId="{14245A2E-1357-48D5-820E-D1FDE497462A}" srcId="{75FC1157-5AD2-4ACF-97FA-D128239DA5F6}" destId="{50BFFA21-00A2-4E48-9B1B-3077DFA0D32B}" srcOrd="0" destOrd="0" parTransId="{B6BD025E-113F-489D-ADBE-13BD92DDF3FA}" sibTransId="{2C8C83F5-8CA3-4A4C-9DDC-F5D179568E82}"/>
    <dgm:cxn modelId="{986D9741-25EF-4C04-96AF-4E026B34D1D9}" type="presOf" srcId="{50BFFA21-00A2-4E48-9B1B-3077DFA0D32B}" destId="{CF03A4BD-66FA-4ACC-AFB0-6D9F18AF9784}" srcOrd="0" destOrd="0" presId="urn:microsoft.com/office/officeart/2005/8/layout/target3"/>
    <dgm:cxn modelId="{D8245877-4EF5-487E-BF51-B6B3A22E0813}" type="presOf" srcId="{50BFFA21-00A2-4E48-9B1B-3077DFA0D32B}" destId="{B37CFF75-ADF4-4428-B8C5-E694D9831A9A}" srcOrd="1" destOrd="0" presId="urn:microsoft.com/office/officeart/2005/8/layout/target3"/>
    <dgm:cxn modelId="{EC417CAA-FF56-47E4-B15D-79086AB9C612}" type="presOf" srcId="{75FC1157-5AD2-4ACF-97FA-D128239DA5F6}" destId="{79D88833-BA75-4671-92FF-35A787DAF3BD}" srcOrd="0" destOrd="0" presId="urn:microsoft.com/office/officeart/2005/8/layout/target3"/>
    <dgm:cxn modelId="{615C48CF-96FF-47B3-857B-1EF010901837}" type="presParOf" srcId="{79D88833-BA75-4671-92FF-35A787DAF3BD}" destId="{B164FAE2-A4C9-459C-BEF8-6AF0940B6B4E}" srcOrd="0" destOrd="0" presId="urn:microsoft.com/office/officeart/2005/8/layout/target3"/>
    <dgm:cxn modelId="{8DBE9EDB-57BA-40E5-BB9A-E1069D98CB2B}" type="presParOf" srcId="{79D88833-BA75-4671-92FF-35A787DAF3BD}" destId="{FEB04E45-B10F-4C1D-923B-07B988CB6A77}" srcOrd="1" destOrd="0" presId="urn:microsoft.com/office/officeart/2005/8/layout/target3"/>
    <dgm:cxn modelId="{D7E9D781-04C9-4C93-9C20-71B7074B6780}" type="presParOf" srcId="{79D88833-BA75-4671-92FF-35A787DAF3BD}" destId="{CF03A4BD-66FA-4ACC-AFB0-6D9F18AF9784}" srcOrd="2" destOrd="0" presId="urn:microsoft.com/office/officeart/2005/8/layout/target3"/>
    <dgm:cxn modelId="{8A6AA567-0255-44EA-93CA-308B2BC5077D}" type="presParOf" srcId="{79D88833-BA75-4671-92FF-35A787DAF3BD}" destId="{B37CFF75-ADF4-4428-B8C5-E694D9831A9A}" srcOrd="3"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5E66FE-A36F-4127-AA48-6B9C6FB4C535}"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tr-TR"/>
        </a:p>
      </dgm:t>
    </dgm:pt>
    <dgm:pt modelId="{E7CDC65D-0A25-4465-BE44-14BCB6666F50}">
      <dgm:prSet/>
      <dgm:spPr/>
      <dgm:t>
        <a:bodyPr/>
        <a:lstStyle/>
        <a:p>
          <a:pPr rtl="0"/>
          <a:r>
            <a:rPr lang="tr-TR" b="1" dirty="0">
              <a:solidFill>
                <a:srgbClr val="0070C0"/>
              </a:solidFill>
            </a:rPr>
            <a:t>Performans Esaslı  Bütçeleme</a:t>
          </a:r>
          <a:endParaRPr lang="tr-TR" dirty="0">
            <a:solidFill>
              <a:srgbClr val="0070C0"/>
            </a:solidFill>
          </a:endParaRPr>
        </a:p>
      </dgm:t>
    </dgm:pt>
    <dgm:pt modelId="{CA7FD188-C668-49B6-BAA2-2A93D050B220}" type="parTrans" cxnId="{9C12809A-7079-419E-9495-CB5A58C3E6C5}">
      <dgm:prSet/>
      <dgm:spPr/>
      <dgm:t>
        <a:bodyPr/>
        <a:lstStyle/>
        <a:p>
          <a:endParaRPr lang="tr-TR"/>
        </a:p>
      </dgm:t>
    </dgm:pt>
    <dgm:pt modelId="{79C3437F-86CF-4B06-8A10-5D7AE7B5AC19}" type="sibTrans" cxnId="{9C12809A-7079-419E-9495-CB5A58C3E6C5}">
      <dgm:prSet/>
      <dgm:spPr/>
      <dgm:t>
        <a:bodyPr/>
        <a:lstStyle/>
        <a:p>
          <a:endParaRPr lang="tr-TR"/>
        </a:p>
      </dgm:t>
    </dgm:pt>
    <dgm:pt modelId="{F3CEF0ED-DB5F-4D92-97EE-C15502D7E9B3}">
      <dgm:prSet>
        <dgm:style>
          <a:lnRef idx="1">
            <a:schemeClr val="accent6"/>
          </a:lnRef>
          <a:fillRef idx="2">
            <a:schemeClr val="accent6"/>
          </a:fillRef>
          <a:effectRef idx="1">
            <a:schemeClr val="accent6"/>
          </a:effectRef>
          <a:fontRef idx="minor">
            <a:schemeClr val="dk1"/>
          </a:fontRef>
        </dgm:style>
      </dgm:prSet>
      <dgm:spPr/>
      <dgm:t>
        <a:bodyPr/>
        <a:lstStyle/>
        <a:p>
          <a:r>
            <a:rPr lang="tr-TR" dirty="0">
              <a:solidFill>
                <a:schemeClr val="accent5"/>
              </a:solidFill>
            </a:rPr>
            <a:t>Stratejik Planlama ve Performans Esaslı Bütçeleme</a:t>
          </a:r>
        </a:p>
      </dgm:t>
    </dgm:pt>
    <dgm:pt modelId="{ABAA1CB1-65AA-4500-9A13-CC874B97E662}" type="parTrans" cxnId="{F2C72FD9-F996-4A93-B666-52DA10F02B26}">
      <dgm:prSet/>
      <dgm:spPr/>
      <dgm:t>
        <a:bodyPr/>
        <a:lstStyle/>
        <a:p>
          <a:endParaRPr lang="tr-TR"/>
        </a:p>
      </dgm:t>
    </dgm:pt>
    <dgm:pt modelId="{B7282C1F-A317-41E4-A134-489241C26110}" type="sibTrans" cxnId="{F2C72FD9-F996-4A93-B666-52DA10F02B26}">
      <dgm:prSet/>
      <dgm:spPr/>
      <dgm:t>
        <a:bodyPr/>
        <a:lstStyle/>
        <a:p>
          <a:endParaRPr lang="tr-TR"/>
        </a:p>
      </dgm:t>
    </dgm:pt>
    <dgm:pt modelId="{6CD726E4-41D6-4427-AC59-E7ED39F4FE84}" type="pres">
      <dgm:prSet presAssocID="{335E66FE-A36F-4127-AA48-6B9C6FB4C535}" presName="linearFlow" presStyleCnt="0">
        <dgm:presLayoutVars>
          <dgm:dir/>
          <dgm:animLvl val="lvl"/>
          <dgm:resizeHandles val="exact"/>
        </dgm:presLayoutVars>
      </dgm:prSet>
      <dgm:spPr/>
    </dgm:pt>
    <dgm:pt modelId="{2A524098-00F6-4A8B-B511-ED319641F334}" type="pres">
      <dgm:prSet presAssocID="{E7CDC65D-0A25-4465-BE44-14BCB6666F50}" presName="composite" presStyleCnt="0"/>
      <dgm:spPr/>
    </dgm:pt>
    <dgm:pt modelId="{4AF6570E-E4DE-4E0F-AAE4-DABCA33BDC85}" type="pres">
      <dgm:prSet presAssocID="{E7CDC65D-0A25-4465-BE44-14BCB6666F50}" presName="parentText" presStyleLbl="alignNode1" presStyleIdx="0" presStyleCnt="1" custAng="0" custScaleX="490076" custLinFactNeighborX="-80655">
        <dgm:presLayoutVars>
          <dgm:chMax val="1"/>
          <dgm:bulletEnabled val="1"/>
        </dgm:presLayoutVars>
      </dgm:prSet>
      <dgm:spPr/>
    </dgm:pt>
    <dgm:pt modelId="{47532887-321F-4E4C-B400-C893F1C6813A}" type="pres">
      <dgm:prSet presAssocID="{E7CDC65D-0A25-4465-BE44-14BCB6666F50}" presName="descendantText" presStyleLbl="alignAcc1" presStyleIdx="0" presStyleCnt="1" custScaleX="73396" custLinFactNeighborX="7190" custLinFactNeighborY="31880">
        <dgm:presLayoutVars>
          <dgm:bulletEnabled val="1"/>
        </dgm:presLayoutVars>
      </dgm:prSet>
      <dgm:spPr/>
    </dgm:pt>
  </dgm:ptLst>
  <dgm:cxnLst>
    <dgm:cxn modelId="{EE23644C-2201-4376-A6BF-C884EA899ED6}" type="presOf" srcId="{E7CDC65D-0A25-4465-BE44-14BCB6666F50}" destId="{4AF6570E-E4DE-4E0F-AAE4-DABCA33BDC85}" srcOrd="0" destOrd="0" presId="urn:microsoft.com/office/officeart/2005/8/layout/chevron2"/>
    <dgm:cxn modelId="{9C12809A-7079-419E-9495-CB5A58C3E6C5}" srcId="{335E66FE-A36F-4127-AA48-6B9C6FB4C535}" destId="{E7CDC65D-0A25-4465-BE44-14BCB6666F50}" srcOrd="0" destOrd="0" parTransId="{CA7FD188-C668-49B6-BAA2-2A93D050B220}" sibTransId="{79C3437F-86CF-4B06-8A10-5D7AE7B5AC19}"/>
    <dgm:cxn modelId="{D59AE8B1-89C6-49EE-B795-DA1AF35D3E46}" type="presOf" srcId="{F3CEF0ED-DB5F-4D92-97EE-C15502D7E9B3}" destId="{47532887-321F-4E4C-B400-C893F1C6813A}" srcOrd="0" destOrd="0" presId="urn:microsoft.com/office/officeart/2005/8/layout/chevron2"/>
    <dgm:cxn modelId="{D2AA7FD8-F773-4CA5-A1FD-F35CE98EBFB0}" type="presOf" srcId="{335E66FE-A36F-4127-AA48-6B9C6FB4C535}" destId="{6CD726E4-41D6-4427-AC59-E7ED39F4FE84}" srcOrd="0" destOrd="0" presId="urn:microsoft.com/office/officeart/2005/8/layout/chevron2"/>
    <dgm:cxn modelId="{F2C72FD9-F996-4A93-B666-52DA10F02B26}" srcId="{E7CDC65D-0A25-4465-BE44-14BCB6666F50}" destId="{F3CEF0ED-DB5F-4D92-97EE-C15502D7E9B3}" srcOrd="0" destOrd="0" parTransId="{ABAA1CB1-65AA-4500-9A13-CC874B97E662}" sibTransId="{B7282C1F-A317-41E4-A134-489241C26110}"/>
    <dgm:cxn modelId="{BCD23A1A-C523-431C-BE87-406EA896D3B9}" type="presParOf" srcId="{6CD726E4-41D6-4427-AC59-E7ED39F4FE84}" destId="{2A524098-00F6-4A8B-B511-ED319641F334}" srcOrd="0" destOrd="0" presId="urn:microsoft.com/office/officeart/2005/8/layout/chevron2"/>
    <dgm:cxn modelId="{8215C6B2-750F-47E2-914E-B8DB6B431078}" type="presParOf" srcId="{2A524098-00F6-4A8B-B511-ED319641F334}" destId="{4AF6570E-E4DE-4E0F-AAE4-DABCA33BDC85}" srcOrd="0" destOrd="0" presId="urn:microsoft.com/office/officeart/2005/8/layout/chevron2"/>
    <dgm:cxn modelId="{6852BF4E-D493-48B0-91E0-FD58DA66E9C7}" type="presParOf" srcId="{2A524098-00F6-4A8B-B511-ED319641F334}" destId="{47532887-321F-4E4C-B400-C893F1C6813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3F6122-3813-48B7-9292-D142BFFCACC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C47F43B8-054F-4AB9-B707-A95E6B304184}">
      <dgm:prSet/>
      <dgm:spPr/>
      <dgm:t>
        <a:bodyPr/>
        <a:lstStyle/>
        <a:p>
          <a:pPr rtl="0"/>
          <a:r>
            <a:rPr lang="tr-TR" dirty="0">
              <a:solidFill>
                <a:srgbClr val="7030A0"/>
              </a:solidFill>
              <a:latin typeface="Albertus MT Lt" panose="020E0502030304020304" pitchFamily="34" charset="0"/>
            </a:rPr>
            <a:t>01-Personel Giderleri ile 02-Sosyal Güvenlik Kurumlarına Devlet Primi Giderleri tekliflerinde bütçe fişine açıklama yapılmayacaktır.</a:t>
          </a:r>
        </a:p>
      </dgm:t>
    </dgm:pt>
    <dgm:pt modelId="{05C7F4CB-E953-4DD2-B390-4B7F6171FE6B}" type="parTrans" cxnId="{992AE04C-42C2-4BE5-A996-4C01ACDF8BA5}">
      <dgm:prSet/>
      <dgm:spPr/>
      <dgm:t>
        <a:bodyPr/>
        <a:lstStyle/>
        <a:p>
          <a:endParaRPr lang="tr-TR"/>
        </a:p>
      </dgm:t>
    </dgm:pt>
    <dgm:pt modelId="{B99F207D-8CBC-4C0F-894E-D2C88D41CA90}" type="sibTrans" cxnId="{992AE04C-42C2-4BE5-A996-4C01ACDF8BA5}">
      <dgm:prSet/>
      <dgm:spPr/>
      <dgm:t>
        <a:bodyPr/>
        <a:lstStyle/>
        <a:p>
          <a:endParaRPr lang="tr-TR"/>
        </a:p>
      </dgm:t>
    </dgm:pt>
    <dgm:pt modelId="{4D38055E-DA37-4FBC-9FE8-3965DD0254D6}" type="pres">
      <dgm:prSet presAssocID="{343F6122-3813-48B7-9292-D142BFFCACC4}" presName="Name0" presStyleCnt="0">
        <dgm:presLayoutVars>
          <dgm:dir/>
          <dgm:animLvl val="lvl"/>
          <dgm:resizeHandles val="exact"/>
        </dgm:presLayoutVars>
      </dgm:prSet>
      <dgm:spPr/>
    </dgm:pt>
    <dgm:pt modelId="{620738E9-CA59-4E92-A1E9-2D2AED951557}" type="pres">
      <dgm:prSet presAssocID="{C47F43B8-054F-4AB9-B707-A95E6B304184}" presName="linNode" presStyleCnt="0"/>
      <dgm:spPr/>
    </dgm:pt>
    <dgm:pt modelId="{97EC27D8-879A-4B04-9284-A9B1DA3CD003}" type="pres">
      <dgm:prSet presAssocID="{C47F43B8-054F-4AB9-B707-A95E6B304184}" presName="parentText" presStyleLbl="node1" presStyleIdx="0" presStyleCnt="1" custScaleX="250798">
        <dgm:presLayoutVars>
          <dgm:chMax val="1"/>
          <dgm:bulletEnabled val="1"/>
        </dgm:presLayoutVars>
      </dgm:prSet>
      <dgm:spPr/>
    </dgm:pt>
  </dgm:ptLst>
  <dgm:cxnLst>
    <dgm:cxn modelId="{3B77BE2A-8649-4A97-B6DB-1341D5412C3B}" type="presOf" srcId="{C47F43B8-054F-4AB9-B707-A95E6B304184}" destId="{97EC27D8-879A-4B04-9284-A9B1DA3CD003}" srcOrd="0" destOrd="0" presId="urn:microsoft.com/office/officeart/2005/8/layout/vList5"/>
    <dgm:cxn modelId="{992AE04C-42C2-4BE5-A996-4C01ACDF8BA5}" srcId="{343F6122-3813-48B7-9292-D142BFFCACC4}" destId="{C47F43B8-054F-4AB9-B707-A95E6B304184}" srcOrd="0" destOrd="0" parTransId="{05C7F4CB-E953-4DD2-B390-4B7F6171FE6B}" sibTransId="{B99F207D-8CBC-4C0F-894E-D2C88D41CA90}"/>
    <dgm:cxn modelId="{F9BFCDCE-FF26-47F1-9540-5E2457A45F1B}" type="presOf" srcId="{343F6122-3813-48B7-9292-D142BFFCACC4}" destId="{4D38055E-DA37-4FBC-9FE8-3965DD0254D6}" srcOrd="0" destOrd="0" presId="urn:microsoft.com/office/officeart/2005/8/layout/vList5"/>
    <dgm:cxn modelId="{E9F88946-C33A-42AE-A3E4-A70387DFC052}" type="presParOf" srcId="{4D38055E-DA37-4FBC-9FE8-3965DD0254D6}" destId="{620738E9-CA59-4E92-A1E9-2D2AED951557}" srcOrd="0" destOrd="0" presId="urn:microsoft.com/office/officeart/2005/8/layout/vList5"/>
    <dgm:cxn modelId="{88AA5345-54C1-467D-9498-7576079A4500}" type="presParOf" srcId="{620738E9-CA59-4E92-A1E9-2D2AED951557}" destId="{97EC27D8-879A-4B04-9284-A9B1DA3CD003}"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606FE55-E7BC-4875-8C99-9149B824D33D}" type="doc">
      <dgm:prSet loTypeId="urn:microsoft.com/office/officeart/2005/8/layout/vList5" loCatId="list" qsTypeId="urn:microsoft.com/office/officeart/2005/8/quickstyle/3d2" qsCatId="3D" csTypeId="urn:microsoft.com/office/officeart/2005/8/colors/accent1_2" csCatId="accent1" phldr="1"/>
      <dgm:spPr/>
      <dgm:t>
        <a:bodyPr/>
        <a:lstStyle/>
        <a:p>
          <a:endParaRPr lang="tr-TR"/>
        </a:p>
      </dgm:t>
    </dgm:pt>
    <dgm:pt modelId="{8AB16C32-D61D-4420-8F9A-BB715BBD6AAC}">
      <dgm:prSet custT="1"/>
      <dgm:spPr/>
      <dgm:t>
        <a:bodyPr/>
        <a:lstStyle/>
        <a:p>
          <a:pPr rtl="0"/>
          <a:r>
            <a:rPr lang="tr-TR" sz="3000" b="1" dirty="0">
              <a:solidFill>
                <a:srgbClr val="7030A0"/>
              </a:solidFill>
              <a:latin typeface="Albertus MT Lt" panose="020E0502030304020304" pitchFamily="34" charset="0"/>
            </a:rPr>
            <a:t>2027 yılı nakdi giyecek yardımı teklifi 01.01.40.01 ekonomik kodundan,</a:t>
          </a:r>
          <a:endParaRPr lang="tr-TR" sz="3000" dirty="0">
            <a:solidFill>
              <a:srgbClr val="7030A0"/>
            </a:solidFill>
            <a:latin typeface="Albertus MT Lt" panose="020E0502030304020304" pitchFamily="34" charset="0"/>
          </a:endParaRPr>
        </a:p>
      </dgm:t>
    </dgm:pt>
    <dgm:pt modelId="{C0F1A5F7-3B17-42E9-9A4A-0DC7C59BD5F3}" type="parTrans" cxnId="{29B32703-48B9-4D1D-ACC5-6F85CA778AB7}">
      <dgm:prSet/>
      <dgm:spPr/>
      <dgm:t>
        <a:bodyPr/>
        <a:lstStyle/>
        <a:p>
          <a:endParaRPr lang="tr-TR"/>
        </a:p>
      </dgm:t>
    </dgm:pt>
    <dgm:pt modelId="{6645E1A6-2DE6-4844-A533-9412C3A77FA4}" type="sibTrans" cxnId="{29B32703-48B9-4D1D-ACC5-6F85CA778AB7}">
      <dgm:prSet/>
      <dgm:spPr/>
      <dgm:t>
        <a:bodyPr/>
        <a:lstStyle/>
        <a:p>
          <a:endParaRPr lang="tr-TR"/>
        </a:p>
      </dgm:t>
    </dgm:pt>
    <dgm:pt modelId="{D2060E01-6EA0-49AD-839A-4FC921A3F8D7}">
      <dgm:prSet/>
      <dgm:spPr/>
      <dgm:t>
        <a:bodyPr/>
        <a:lstStyle/>
        <a:p>
          <a:pPr rtl="0"/>
          <a:r>
            <a:rPr lang="tr-TR" b="1" dirty="0">
              <a:solidFill>
                <a:srgbClr val="7030A0"/>
              </a:solidFill>
              <a:latin typeface="Albertus MT Lt" panose="020E0502030304020304" pitchFamily="34" charset="0"/>
            </a:rPr>
            <a:t>Mevzuata uygun (güvenlik görevlisi gibi) ayni giyecek yardımı ise 03.02.50.01 ekonomik kodundan teklif edilecektir.</a:t>
          </a:r>
          <a:endParaRPr lang="tr-TR" dirty="0">
            <a:solidFill>
              <a:srgbClr val="7030A0"/>
            </a:solidFill>
            <a:latin typeface="Albertus MT Lt" panose="020E0502030304020304" pitchFamily="34" charset="0"/>
          </a:endParaRPr>
        </a:p>
      </dgm:t>
    </dgm:pt>
    <dgm:pt modelId="{271AC3A1-9984-4FD7-8FC4-3161F4685545}" type="parTrans" cxnId="{1ACA0784-8AC0-41BF-8B4D-C6FC7734F253}">
      <dgm:prSet/>
      <dgm:spPr/>
      <dgm:t>
        <a:bodyPr/>
        <a:lstStyle/>
        <a:p>
          <a:endParaRPr lang="tr-TR"/>
        </a:p>
      </dgm:t>
    </dgm:pt>
    <dgm:pt modelId="{9BDF6C55-B6D4-48FE-A2FB-4830C9F752CA}" type="sibTrans" cxnId="{1ACA0784-8AC0-41BF-8B4D-C6FC7734F253}">
      <dgm:prSet/>
      <dgm:spPr/>
      <dgm:t>
        <a:bodyPr/>
        <a:lstStyle/>
        <a:p>
          <a:endParaRPr lang="tr-TR"/>
        </a:p>
      </dgm:t>
    </dgm:pt>
    <dgm:pt modelId="{03730582-2126-477C-BFBF-33D5F84884D3}" type="pres">
      <dgm:prSet presAssocID="{C606FE55-E7BC-4875-8C99-9149B824D33D}" presName="Name0" presStyleCnt="0">
        <dgm:presLayoutVars>
          <dgm:dir/>
          <dgm:animLvl val="lvl"/>
          <dgm:resizeHandles val="exact"/>
        </dgm:presLayoutVars>
      </dgm:prSet>
      <dgm:spPr/>
    </dgm:pt>
    <dgm:pt modelId="{0162B8F4-C040-44B0-A583-C0306BB09415}" type="pres">
      <dgm:prSet presAssocID="{8AB16C32-D61D-4420-8F9A-BB715BBD6AAC}" presName="linNode" presStyleCnt="0"/>
      <dgm:spPr/>
    </dgm:pt>
    <dgm:pt modelId="{4494179D-ECDF-474E-89A6-99874BA6D6D3}" type="pres">
      <dgm:prSet presAssocID="{8AB16C32-D61D-4420-8F9A-BB715BBD6AAC}" presName="parentText" presStyleLbl="node1" presStyleIdx="0" presStyleCnt="2" custScaleX="245890" custScaleY="76161" custLinFactNeighborX="-2415" custLinFactNeighborY="8783">
        <dgm:presLayoutVars>
          <dgm:chMax val="1"/>
          <dgm:bulletEnabled val="1"/>
        </dgm:presLayoutVars>
      </dgm:prSet>
      <dgm:spPr/>
    </dgm:pt>
    <dgm:pt modelId="{94855DCA-94B1-49F1-AAAA-7D294094D96E}" type="pres">
      <dgm:prSet presAssocID="{6645E1A6-2DE6-4844-A533-9412C3A77FA4}" presName="sp" presStyleCnt="0"/>
      <dgm:spPr/>
    </dgm:pt>
    <dgm:pt modelId="{6B6FA657-CDCF-47FC-B6A2-0D9A61A03814}" type="pres">
      <dgm:prSet presAssocID="{D2060E01-6EA0-49AD-839A-4FC921A3F8D7}" presName="linNode" presStyleCnt="0"/>
      <dgm:spPr/>
    </dgm:pt>
    <dgm:pt modelId="{C575BC7F-D9A3-40F3-ABD4-A5FD18AC9B81}" type="pres">
      <dgm:prSet presAssocID="{D2060E01-6EA0-49AD-839A-4FC921A3F8D7}" presName="parentText" presStyleLbl="node1" presStyleIdx="1" presStyleCnt="2" custScaleX="245929" custLinFactNeighborX="19" custLinFactNeighborY="429">
        <dgm:presLayoutVars>
          <dgm:chMax val="1"/>
          <dgm:bulletEnabled val="1"/>
        </dgm:presLayoutVars>
      </dgm:prSet>
      <dgm:spPr/>
    </dgm:pt>
  </dgm:ptLst>
  <dgm:cxnLst>
    <dgm:cxn modelId="{29B32703-48B9-4D1D-ACC5-6F85CA778AB7}" srcId="{C606FE55-E7BC-4875-8C99-9149B824D33D}" destId="{8AB16C32-D61D-4420-8F9A-BB715BBD6AAC}" srcOrd="0" destOrd="0" parTransId="{C0F1A5F7-3B17-42E9-9A4A-0DC7C59BD5F3}" sibTransId="{6645E1A6-2DE6-4844-A533-9412C3A77FA4}"/>
    <dgm:cxn modelId="{98BA0C2A-306E-497E-BFF5-0513EE5B548B}" type="presOf" srcId="{D2060E01-6EA0-49AD-839A-4FC921A3F8D7}" destId="{C575BC7F-D9A3-40F3-ABD4-A5FD18AC9B81}" srcOrd="0" destOrd="0" presId="urn:microsoft.com/office/officeart/2005/8/layout/vList5"/>
    <dgm:cxn modelId="{1ACA0784-8AC0-41BF-8B4D-C6FC7734F253}" srcId="{C606FE55-E7BC-4875-8C99-9149B824D33D}" destId="{D2060E01-6EA0-49AD-839A-4FC921A3F8D7}" srcOrd="1" destOrd="0" parTransId="{271AC3A1-9984-4FD7-8FC4-3161F4685545}" sibTransId="{9BDF6C55-B6D4-48FE-A2FB-4830C9F752CA}"/>
    <dgm:cxn modelId="{B4F20BC5-9EA9-4A14-B36F-0BB1CE36B63D}" type="presOf" srcId="{8AB16C32-D61D-4420-8F9A-BB715BBD6AAC}" destId="{4494179D-ECDF-474E-89A6-99874BA6D6D3}" srcOrd="0" destOrd="0" presId="urn:microsoft.com/office/officeart/2005/8/layout/vList5"/>
    <dgm:cxn modelId="{7998CAE6-07D4-4F9B-93F2-D431B86D3541}" type="presOf" srcId="{C606FE55-E7BC-4875-8C99-9149B824D33D}" destId="{03730582-2126-477C-BFBF-33D5F84884D3}" srcOrd="0" destOrd="0" presId="urn:microsoft.com/office/officeart/2005/8/layout/vList5"/>
    <dgm:cxn modelId="{B8301475-D61E-4175-9920-F507178D6D99}" type="presParOf" srcId="{03730582-2126-477C-BFBF-33D5F84884D3}" destId="{0162B8F4-C040-44B0-A583-C0306BB09415}" srcOrd="0" destOrd="0" presId="urn:microsoft.com/office/officeart/2005/8/layout/vList5"/>
    <dgm:cxn modelId="{9D87B634-1D46-4D01-BBC8-86545CE60487}" type="presParOf" srcId="{0162B8F4-C040-44B0-A583-C0306BB09415}" destId="{4494179D-ECDF-474E-89A6-99874BA6D6D3}" srcOrd="0" destOrd="0" presId="urn:microsoft.com/office/officeart/2005/8/layout/vList5"/>
    <dgm:cxn modelId="{B620F66D-2DBE-4EAB-9BD1-CA5F20742203}" type="presParOf" srcId="{03730582-2126-477C-BFBF-33D5F84884D3}" destId="{94855DCA-94B1-49F1-AAAA-7D294094D96E}" srcOrd="1" destOrd="0" presId="urn:microsoft.com/office/officeart/2005/8/layout/vList5"/>
    <dgm:cxn modelId="{05B97DC7-10B0-4BC5-9526-7C49D716AB96}" type="presParOf" srcId="{03730582-2126-477C-BFBF-33D5F84884D3}" destId="{6B6FA657-CDCF-47FC-B6A2-0D9A61A03814}" srcOrd="2" destOrd="0" presId="urn:microsoft.com/office/officeart/2005/8/layout/vList5"/>
    <dgm:cxn modelId="{1B271EB9-B0B3-4DAF-A7EE-54040A0B2158}" type="presParOf" srcId="{6B6FA657-CDCF-47FC-B6A2-0D9A61A03814}" destId="{C575BC7F-D9A3-40F3-ABD4-A5FD18AC9B81}"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54B75DD-9584-4FD6-AAF3-FDAF9AC6BB4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6D6D4AE0-7FE3-4AE0-ABCA-050E03336337}">
      <dgm:prSet/>
      <dgm:spPr/>
      <dgm:t>
        <a:bodyPr/>
        <a:lstStyle/>
        <a:p>
          <a:pPr algn="ctr" rtl="0"/>
          <a:r>
            <a:rPr lang="tr-TR" b="1" dirty="0">
              <a:solidFill>
                <a:srgbClr val="7030A0"/>
              </a:solidFill>
              <a:latin typeface="Albertus MT Lt" panose="020E0502030304020304" pitchFamily="34" charset="0"/>
            </a:rPr>
            <a:t>Form 10 “Birimlerin Hizmet Maliyetinin Tespitine İlişkin Bilgi </a:t>
          </a:r>
          <a:r>
            <a:rPr lang="tr-TR" b="1" dirty="0" err="1">
              <a:solidFill>
                <a:srgbClr val="7030A0"/>
              </a:solidFill>
              <a:latin typeface="Albertus MT Lt" panose="020E0502030304020304" pitchFamily="34" charset="0"/>
            </a:rPr>
            <a:t>Formu”nda</a:t>
          </a:r>
          <a:r>
            <a:rPr lang="tr-TR" b="1" dirty="0">
              <a:solidFill>
                <a:srgbClr val="7030A0"/>
              </a:solidFill>
              <a:latin typeface="Albertus MT Lt" panose="020E0502030304020304" pitchFamily="34" charset="0"/>
            </a:rPr>
            <a:t>, biriminizle ilgili bilgilerin girişi eksiksiz olarak yapılması gerekmektedir. Çünkü birim girişlerinin sonrasında kurumsal aşama için konsolidasyon yapılmaktadır.</a:t>
          </a:r>
          <a:endParaRPr lang="tr-TR" dirty="0">
            <a:solidFill>
              <a:srgbClr val="7030A0"/>
            </a:solidFill>
            <a:latin typeface="Albertus MT Lt" panose="020E0502030304020304" pitchFamily="34" charset="0"/>
          </a:endParaRPr>
        </a:p>
      </dgm:t>
    </dgm:pt>
    <dgm:pt modelId="{D849D22B-1D92-4F54-BA09-38E095566E21}" type="parTrans" cxnId="{C0B446BB-EBBC-4B64-B074-5AAF0F1C6E8A}">
      <dgm:prSet/>
      <dgm:spPr/>
      <dgm:t>
        <a:bodyPr/>
        <a:lstStyle/>
        <a:p>
          <a:endParaRPr lang="tr-TR"/>
        </a:p>
      </dgm:t>
    </dgm:pt>
    <dgm:pt modelId="{324DC8FC-5E89-477F-8967-0C65D3651889}" type="sibTrans" cxnId="{C0B446BB-EBBC-4B64-B074-5AAF0F1C6E8A}">
      <dgm:prSet/>
      <dgm:spPr/>
      <dgm:t>
        <a:bodyPr/>
        <a:lstStyle/>
        <a:p>
          <a:endParaRPr lang="tr-TR"/>
        </a:p>
      </dgm:t>
    </dgm:pt>
    <dgm:pt modelId="{56163BF8-B78A-43AC-B73C-8063F5484570}">
      <dgm:prSet/>
      <dgm:spPr/>
      <dgm:t>
        <a:bodyPr/>
        <a:lstStyle/>
        <a:p>
          <a:pPr algn="ctr" rtl="0"/>
          <a:r>
            <a:rPr lang="tr-TR" b="1" dirty="0">
              <a:solidFill>
                <a:srgbClr val="7030A0"/>
              </a:solidFill>
              <a:latin typeface="Albertus MT Lt" panose="020E0502030304020304" pitchFamily="34" charset="0"/>
            </a:rPr>
            <a:t>Ayrıca Bu Formun Sonunda Yer Alan “VI. Birime İlişkin Özellik </a:t>
          </a:r>
          <a:r>
            <a:rPr lang="tr-TR" b="1" dirty="0" err="1">
              <a:solidFill>
                <a:srgbClr val="7030A0"/>
              </a:solidFill>
              <a:latin typeface="Albertus MT Lt" panose="020E0502030304020304" pitchFamily="34" charset="0"/>
            </a:rPr>
            <a:t>Arzeden</a:t>
          </a:r>
          <a:r>
            <a:rPr lang="tr-TR" b="1" dirty="0">
              <a:solidFill>
                <a:srgbClr val="7030A0"/>
              </a:solidFill>
              <a:latin typeface="Albertus MT Lt" panose="020E0502030304020304" pitchFamily="34" charset="0"/>
            </a:rPr>
            <a:t> Diğer Bilgiler(2)” Açıklama Bölümüne “Derslik Sayısı” İbaresi Eklenerek Bilgi Girişi Yapılacaktır.</a:t>
          </a:r>
          <a:endParaRPr lang="tr-TR" dirty="0">
            <a:solidFill>
              <a:srgbClr val="7030A0"/>
            </a:solidFill>
            <a:latin typeface="Albertus MT Lt" panose="020E0502030304020304" pitchFamily="34" charset="0"/>
          </a:endParaRPr>
        </a:p>
      </dgm:t>
    </dgm:pt>
    <dgm:pt modelId="{18EF72E4-C22B-470C-955F-63E59CA2F740}" type="parTrans" cxnId="{2AB8B540-7ADF-4D00-855C-F98889969BB8}">
      <dgm:prSet/>
      <dgm:spPr/>
      <dgm:t>
        <a:bodyPr/>
        <a:lstStyle/>
        <a:p>
          <a:endParaRPr lang="tr-TR"/>
        </a:p>
      </dgm:t>
    </dgm:pt>
    <dgm:pt modelId="{D5B0D919-AC01-4678-AD96-5449EB7B0ECC}" type="sibTrans" cxnId="{2AB8B540-7ADF-4D00-855C-F98889969BB8}">
      <dgm:prSet/>
      <dgm:spPr/>
      <dgm:t>
        <a:bodyPr/>
        <a:lstStyle/>
        <a:p>
          <a:endParaRPr lang="tr-TR"/>
        </a:p>
      </dgm:t>
    </dgm:pt>
    <dgm:pt modelId="{40386F6C-CD1F-40B1-B095-F936AF02B42A}" type="pres">
      <dgm:prSet presAssocID="{D54B75DD-9584-4FD6-AAF3-FDAF9AC6BB45}" presName="linear" presStyleCnt="0">
        <dgm:presLayoutVars>
          <dgm:animLvl val="lvl"/>
          <dgm:resizeHandles val="exact"/>
        </dgm:presLayoutVars>
      </dgm:prSet>
      <dgm:spPr/>
    </dgm:pt>
    <dgm:pt modelId="{4C34E2AC-B369-4E89-A139-7361C54A00BA}" type="pres">
      <dgm:prSet presAssocID="{6D6D4AE0-7FE3-4AE0-ABCA-050E03336337}" presName="parentText" presStyleLbl="node1" presStyleIdx="0" presStyleCnt="2" custLinFactNeighborX="-396" custLinFactNeighborY="-86213">
        <dgm:presLayoutVars>
          <dgm:chMax val="0"/>
          <dgm:bulletEnabled val="1"/>
        </dgm:presLayoutVars>
      </dgm:prSet>
      <dgm:spPr/>
    </dgm:pt>
    <dgm:pt modelId="{DBF2743E-623F-4BF9-8D2B-ADC605D8FC39}" type="pres">
      <dgm:prSet presAssocID="{324DC8FC-5E89-477F-8967-0C65D3651889}" presName="spacer" presStyleCnt="0"/>
      <dgm:spPr/>
    </dgm:pt>
    <dgm:pt modelId="{739308EE-9A4B-46DE-9AF3-269F6C316EB5}" type="pres">
      <dgm:prSet presAssocID="{56163BF8-B78A-43AC-B73C-8063F5484570}" presName="parentText" presStyleLbl="node1" presStyleIdx="1" presStyleCnt="2" custScaleY="85226">
        <dgm:presLayoutVars>
          <dgm:chMax val="0"/>
          <dgm:bulletEnabled val="1"/>
        </dgm:presLayoutVars>
      </dgm:prSet>
      <dgm:spPr/>
    </dgm:pt>
  </dgm:ptLst>
  <dgm:cxnLst>
    <dgm:cxn modelId="{2AB8B540-7ADF-4D00-855C-F98889969BB8}" srcId="{D54B75DD-9584-4FD6-AAF3-FDAF9AC6BB45}" destId="{56163BF8-B78A-43AC-B73C-8063F5484570}" srcOrd="1" destOrd="0" parTransId="{18EF72E4-C22B-470C-955F-63E59CA2F740}" sibTransId="{D5B0D919-AC01-4678-AD96-5449EB7B0ECC}"/>
    <dgm:cxn modelId="{C0B446BB-EBBC-4B64-B074-5AAF0F1C6E8A}" srcId="{D54B75DD-9584-4FD6-AAF3-FDAF9AC6BB45}" destId="{6D6D4AE0-7FE3-4AE0-ABCA-050E03336337}" srcOrd="0" destOrd="0" parTransId="{D849D22B-1D92-4F54-BA09-38E095566E21}" sibTransId="{324DC8FC-5E89-477F-8967-0C65D3651889}"/>
    <dgm:cxn modelId="{87BE62C1-21D2-41DE-8E5B-349B2367D456}" type="presOf" srcId="{56163BF8-B78A-43AC-B73C-8063F5484570}" destId="{739308EE-9A4B-46DE-9AF3-269F6C316EB5}" srcOrd="0" destOrd="0" presId="urn:microsoft.com/office/officeart/2005/8/layout/vList2"/>
    <dgm:cxn modelId="{263109E2-5AF9-42A6-A869-0AE5D5593B08}" type="presOf" srcId="{6D6D4AE0-7FE3-4AE0-ABCA-050E03336337}" destId="{4C34E2AC-B369-4E89-A139-7361C54A00BA}" srcOrd="0" destOrd="0" presId="urn:microsoft.com/office/officeart/2005/8/layout/vList2"/>
    <dgm:cxn modelId="{CAAE84F1-B663-4C36-8762-2F8B5AC016D7}" type="presOf" srcId="{D54B75DD-9584-4FD6-AAF3-FDAF9AC6BB45}" destId="{40386F6C-CD1F-40B1-B095-F936AF02B42A}" srcOrd="0" destOrd="0" presId="urn:microsoft.com/office/officeart/2005/8/layout/vList2"/>
    <dgm:cxn modelId="{4FBA8C76-F179-4C54-9A57-5270DA17B54A}" type="presParOf" srcId="{40386F6C-CD1F-40B1-B095-F936AF02B42A}" destId="{4C34E2AC-B369-4E89-A139-7361C54A00BA}" srcOrd="0" destOrd="0" presId="urn:microsoft.com/office/officeart/2005/8/layout/vList2"/>
    <dgm:cxn modelId="{84EA306C-FD5B-4C1A-87F3-55B9A7EB7C01}" type="presParOf" srcId="{40386F6C-CD1F-40B1-B095-F936AF02B42A}" destId="{DBF2743E-623F-4BF9-8D2B-ADC605D8FC39}" srcOrd="1" destOrd="0" presId="urn:microsoft.com/office/officeart/2005/8/layout/vList2"/>
    <dgm:cxn modelId="{2A95A53B-0C45-4179-9473-45FC4A73D7CD}" type="presParOf" srcId="{40386F6C-CD1F-40B1-B095-F936AF02B42A}" destId="{739308EE-9A4B-46DE-9AF3-269F6C316EB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D21C79C-47B7-494D-A729-92D9C02E64D6}"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tr-TR"/>
        </a:p>
      </dgm:t>
    </dgm:pt>
    <dgm:pt modelId="{49895572-188B-493F-AC87-6EADFE42BA74}">
      <dgm:prSet/>
      <dgm:spPr/>
      <dgm:t>
        <a:bodyPr/>
        <a:lstStyle/>
        <a:p>
          <a:pPr rtl="0"/>
          <a:r>
            <a:rPr lang="tr-TR" b="1" i="1" dirty="0">
              <a:solidFill>
                <a:srgbClr val="7030A0"/>
              </a:solidFill>
            </a:rPr>
            <a:t>Birim Bütçe Teklifleri Strateji Geliştirme Daire Başkanlığına tesliminden sonra e-bütçe uygulamasının teklif aşamasında herhangi değişiklik düzeltme yapılmayacaktır.</a:t>
          </a:r>
          <a:endParaRPr lang="tr-TR" dirty="0">
            <a:solidFill>
              <a:srgbClr val="7030A0"/>
            </a:solidFill>
          </a:endParaRPr>
        </a:p>
      </dgm:t>
    </dgm:pt>
    <dgm:pt modelId="{8A05AB9C-CAD9-46A3-9E0A-C92334F555B0}" type="parTrans" cxnId="{27D4480A-1843-400E-8ADF-FC7FE5EB4650}">
      <dgm:prSet/>
      <dgm:spPr/>
      <dgm:t>
        <a:bodyPr/>
        <a:lstStyle/>
        <a:p>
          <a:endParaRPr lang="tr-TR"/>
        </a:p>
      </dgm:t>
    </dgm:pt>
    <dgm:pt modelId="{727C03A1-6FAB-4501-B9FC-3F64174B42B7}" type="sibTrans" cxnId="{27D4480A-1843-400E-8ADF-FC7FE5EB4650}">
      <dgm:prSet/>
      <dgm:spPr/>
      <dgm:t>
        <a:bodyPr/>
        <a:lstStyle/>
        <a:p>
          <a:endParaRPr lang="tr-TR"/>
        </a:p>
      </dgm:t>
    </dgm:pt>
    <dgm:pt modelId="{13C884C2-ED64-4FFA-BB0F-1F74BC8EAC46}" type="pres">
      <dgm:prSet presAssocID="{DD21C79C-47B7-494D-A729-92D9C02E64D6}" presName="CompostProcess" presStyleCnt="0">
        <dgm:presLayoutVars>
          <dgm:dir/>
          <dgm:resizeHandles val="exact"/>
        </dgm:presLayoutVars>
      </dgm:prSet>
      <dgm:spPr/>
    </dgm:pt>
    <dgm:pt modelId="{00E1B55B-2EB7-473B-90CD-E7D52E58F33A}" type="pres">
      <dgm:prSet presAssocID="{DD21C79C-47B7-494D-A729-92D9C02E64D6}" presName="arrow" presStyleLbl="bgShp" presStyleIdx="0" presStyleCnt="1"/>
      <dgm:spPr/>
    </dgm:pt>
    <dgm:pt modelId="{D6EC1EA7-EB4E-409B-A401-5CAD8099E8B1}" type="pres">
      <dgm:prSet presAssocID="{DD21C79C-47B7-494D-A729-92D9C02E64D6}" presName="linearProcess" presStyleCnt="0"/>
      <dgm:spPr/>
    </dgm:pt>
    <dgm:pt modelId="{73F3F066-67F3-40B5-A04B-94D51E080F3F}" type="pres">
      <dgm:prSet presAssocID="{49895572-188B-493F-AC87-6EADFE42BA74}" presName="textNode" presStyleLbl="node1" presStyleIdx="0" presStyleCnt="1" custScaleY="144366">
        <dgm:presLayoutVars>
          <dgm:bulletEnabled val="1"/>
        </dgm:presLayoutVars>
      </dgm:prSet>
      <dgm:spPr/>
    </dgm:pt>
  </dgm:ptLst>
  <dgm:cxnLst>
    <dgm:cxn modelId="{9CFE2300-466E-408F-AF5A-DB77177B4EAE}" type="presOf" srcId="{DD21C79C-47B7-494D-A729-92D9C02E64D6}" destId="{13C884C2-ED64-4FFA-BB0F-1F74BC8EAC46}" srcOrd="0" destOrd="0" presId="urn:microsoft.com/office/officeart/2005/8/layout/hProcess9"/>
    <dgm:cxn modelId="{27D4480A-1843-400E-8ADF-FC7FE5EB4650}" srcId="{DD21C79C-47B7-494D-A729-92D9C02E64D6}" destId="{49895572-188B-493F-AC87-6EADFE42BA74}" srcOrd="0" destOrd="0" parTransId="{8A05AB9C-CAD9-46A3-9E0A-C92334F555B0}" sibTransId="{727C03A1-6FAB-4501-B9FC-3F64174B42B7}"/>
    <dgm:cxn modelId="{CC070CD4-D49B-4C2D-8F7E-98E11562A746}" type="presOf" srcId="{49895572-188B-493F-AC87-6EADFE42BA74}" destId="{73F3F066-67F3-40B5-A04B-94D51E080F3F}" srcOrd="0" destOrd="0" presId="urn:microsoft.com/office/officeart/2005/8/layout/hProcess9"/>
    <dgm:cxn modelId="{7FD35133-ED5D-4F0D-8CEF-6562722D440A}" type="presParOf" srcId="{13C884C2-ED64-4FFA-BB0F-1F74BC8EAC46}" destId="{00E1B55B-2EB7-473B-90CD-E7D52E58F33A}" srcOrd="0" destOrd="0" presId="urn:microsoft.com/office/officeart/2005/8/layout/hProcess9"/>
    <dgm:cxn modelId="{F336352D-DDDF-443F-8618-B468209921A1}" type="presParOf" srcId="{13C884C2-ED64-4FFA-BB0F-1F74BC8EAC46}" destId="{D6EC1EA7-EB4E-409B-A401-5CAD8099E8B1}" srcOrd="1" destOrd="0" presId="urn:microsoft.com/office/officeart/2005/8/layout/hProcess9"/>
    <dgm:cxn modelId="{CE469572-B300-4BCD-9E6B-1511676CED45}" type="presParOf" srcId="{D6EC1EA7-EB4E-409B-A401-5CAD8099E8B1}" destId="{73F3F066-67F3-40B5-A04B-94D51E080F3F}" srcOrd="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7B901F3-3A35-4082-8B37-A31B702B21E6}" type="doc">
      <dgm:prSet loTypeId="urn:microsoft.com/office/officeart/2005/8/layout/arrow3" loCatId="relationship" qsTypeId="urn:microsoft.com/office/officeart/2005/8/quickstyle/simple3" qsCatId="simple" csTypeId="urn:microsoft.com/office/officeart/2005/8/colors/accent1_2" csCatId="accent1" phldr="1"/>
      <dgm:spPr/>
      <dgm:t>
        <a:bodyPr/>
        <a:lstStyle/>
        <a:p>
          <a:endParaRPr lang="tr-TR"/>
        </a:p>
      </dgm:t>
    </dgm:pt>
    <dgm:pt modelId="{F5058608-6C66-4483-8199-16118ABC8160}">
      <dgm:prSet>
        <dgm:style>
          <a:lnRef idx="1">
            <a:schemeClr val="accent3"/>
          </a:lnRef>
          <a:fillRef idx="2">
            <a:schemeClr val="accent3"/>
          </a:fillRef>
          <a:effectRef idx="1">
            <a:schemeClr val="accent3"/>
          </a:effectRef>
          <a:fontRef idx="minor">
            <a:schemeClr val="dk1"/>
          </a:fontRef>
        </dgm:style>
      </dgm:prSet>
      <dgm:spPr/>
      <dgm:t>
        <a:bodyPr/>
        <a:lstStyle/>
        <a:p>
          <a:pPr rtl="0"/>
          <a:r>
            <a:rPr lang="tr-TR" b="1" dirty="0"/>
            <a:t>Bütçe İşlemlerinin Yıllık Seyri</a:t>
          </a:r>
          <a:endParaRPr lang="tr-TR" dirty="0"/>
        </a:p>
      </dgm:t>
    </dgm:pt>
    <dgm:pt modelId="{B40B2A4E-F700-45D8-8462-BCF213154DF9}" type="parTrans" cxnId="{90316D25-F323-4663-A4C5-E742314E4216}">
      <dgm:prSet/>
      <dgm:spPr/>
      <dgm:t>
        <a:bodyPr/>
        <a:lstStyle/>
        <a:p>
          <a:endParaRPr lang="tr-TR"/>
        </a:p>
      </dgm:t>
    </dgm:pt>
    <dgm:pt modelId="{2FBE1130-ABAF-4A85-A604-4CA983937142}" type="sibTrans" cxnId="{90316D25-F323-4663-A4C5-E742314E4216}">
      <dgm:prSet/>
      <dgm:spPr/>
      <dgm:t>
        <a:bodyPr/>
        <a:lstStyle/>
        <a:p>
          <a:endParaRPr lang="tr-TR"/>
        </a:p>
      </dgm:t>
    </dgm:pt>
    <dgm:pt modelId="{2914CEDB-4052-43C1-BA70-FB275ECD0A1C}" type="pres">
      <dgm:prSet presAssocID="{77B901F3-3A35-4082-8B37-A31B702B21E6}" presName="compositeShape" presStyleCnt="0">
        <dgm:presLayoutVars>
          <dgm:chMax val="2"/>
          <dgm:dir/>
          <dgm:resizeHandles val="exact"/>
        </dgm:presLayoutVars>
      </dgm:prSet>
      <dgm:spPr/>
    </dgm:pt>
    <dgm:pt modelId="{11EB3A82-EBCA-4BD0-B9E1-E015CBBE8330}" type="pres">
      <dgm:prSet presAssocID="{F5058608-6C66-4483-8199-16118ABC8160}" presName="downArrow" presStyleLbl="node1" presStyleIdx="0" presStyleCnt="1" custLinFactNeighborX="-15371" custLinFactNeighborY="-11940"/>
      <dgm:spPr/>
    </dgm:pt>
    <dgm:pt modelId="{F27128AA-64CB-4227-ACAD-BCFFD6666465}" type="pres">
      <dgm:prSet presAssocID="{F5058608-6C66-4483-8199-16118ABC8160}" presName="downArrowText" presStyleLbl="revTx" presStyleIdx="0" presStyleCnt="1" custScaleX="122776" custLinFactNeighborX="-12336" custLinFactNeighborY="-4552">
        <dgm:presLayoutVars>
          <dgm:bulletEnabled val="1"/>
        </dgm:presLayoutVars>
      </dgm:prSet>
      <dgm:spPr/>
    </dgm:pt>
  </dgm:ptLst>
  <dgm:cxnLst>
    <dgm:cxn modelId="{90316D25-F323-4663-A4C5-E742314E4216}" srcId="{77B901F3-3A35-4082-8B37-A31B702B21E6}" destId="{F5058608-6C66-4483-8199-16118ABC8160}" srcOrd="0" destOrd="0" parTransId="{B40B2A4E-F700-45D8-8462-BCF213154DF9}" sibTransId="{2FBE1130-ABAF-4A85-A604-4CA983937142}"/>
    <dgm:cxn modelId="{561AB7C6-3187-4A78-8DEF-2EF3DB5697AC}" type="presOf" srcId="{77B901F3-3A35-4082-8B37-A31B702B21E6}" destId="{2914CEDB-4052-43C1-BA70-FB275ECD0A1C}" srcOrd="0" destOrd="0" presId="urn:microsoft.com/office/officeart/2005/8/layout/arrow3"/>
    <dgm:cxn modelId="{9AD110E0-D39C-4014-94DF-70D7C4DF2112}" type="presOf" srcId="{F5058608-6C66-4483-8199-16118ABC8160}" destId="{F27128AA-64CB-4227-ACAD-BCFFD6666465}" srcOrd="0" destOrd="0" presId="urn:microsoft.com/office/officeart/2005/8/layout/arrow3"/>
    <dgm:cxn modelId="{8E6A9C28-55D6-4CB4-9F71-73CA4C7BA1EE}" type="presParOf" srcId="{2914CEDB-4052-43C1-BA70-FB275ECD0A1C}" destId="{11EB3A82-EBCA-4BD0-B9E1-E015CBBE8330}" srcOrd="0" destOrd="0" presId="urn:microsoft.com/office/officeart/2005/8/layout/arrow3"/>
    <dgm:cxn modelId="{594D2AA1-E485-4506-AACA-CD0E66CD86F5}" type="presParOf" srcId="{2914CEDB-4052-43C1-BA70-FB275ECD0A1C}" destId="{F27128AA-64CB-4227-ACAD-BCFFD6666465}" srcOrd="1"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92FEDD-EC20-4CC6-AC35-88E09098B854}">
      <dsp:nvSpPr>
        <dsp:cNvPr id="0" name=""/>
        <dsp:cNvSpPr/>
      </dsp:nvSpPr>
      <dsp:spPr>
        <a:xfrm>
          <a:off x="0" y="0"/>
          <a:ext cx="5260040" cy="5260040"/>
        </a:xfrm>
        <a:prstGeom prst="triangle">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sp>
    <dsp:sp modelId="{E0924D71-C142-438B-88FB-B2F78A1D4FD8}">
      <dsp:nvSpPr>
        <dsp:cNvPr id="0" name=""/>
        <dsp:cNvSpPr/>
      </dsp:nvSpPr>
      <dsp:spPr>
        <a:xfrm>
          <a:off x="1760666" y="530791"/>
          <a:ext cx="6468933" cy="4029791"/>
        </a:xfrm>
        <a:prstGeom prst="round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a:sp3d z="57200" extrusionH="600" contourW="3000">
          <a:bevelT w="48600" h="18600" prst="relaxedInset"/>
          <a:bevelB w="48600" h="8600" prst="relaxedInset"/>
        </a:sp3d>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rtl="0">
            <a:lnSpc>
              <a:spcPct val="90000"/>
            </a:lnSpc>
            <a:spcBef>
              <a:spcPct val="0"/>
            </a:spcBef>
            <a:spcAft>
              <a:spcPct val="35000"/>
            </a:spcAft>
            <a:buNone/>
          </a:pPr>
          <a:r>
            <a:rPr lang="tr-TR" sz="2200" b="1" kern="1200" dirty="0">
              <a:solidFill>
                <a:srgbClr val="7030A0"/>
              </a:solidFill>
            </a:rPr>
            <a:t>Madde 1 : Bu kanunun amacı, kalkınma planları ve programlarda yer alan politika ve hedefler doğrultusunda kamu kaynaklarının etkili, ekonomik ve verimli bir şekilde elde edilmesi ve kullanılmasını, hesap verebilirliği ve mali saydamlığı sağlamak üzere, kamu mali yönetiminin yapısını ve işleyişini, kamu bütçelerinin hazırlanmasını, uygulanmasını, tüm mali işlemlerin muhasebeleştirilmesini, raporlanmasını ve mali kontrolü düzenlemektir.</a:t>
          </a:r>
          <a:endParaRPr lang="tr-TR" sz="2200" kern="1200" dirty="0">
            <a:solidFill>
              <a:srgbClr val="7030A0"/>
            </a:solidFill>
          </a:endParaRPr>
        </a:p>
      </dsp:txBody>
      <dsp:txXfrm>
        <a:off x="1957384" y="727509"/>
        <a:ext cx="6075497" cy="363635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B3A82-EBCA-4BD0-B9E1-E015CBBE8330}">
      <dsp:nvSpPr>
        <dsp:cNvPr id="0" name=""/>
        <dsp:cNvSpPr/>
      </dsp:nvSpPr>
      <dsp:spPr>
        <a:xfrm>
          <a:off x="0" y="0"/>
          <a:ext cx="3286148" cy="440787"/>
        </a:xfrm>
        <a:prstGeom prst="downArrow">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27128AA-64CB-4227-ACAD-BCFFD6666465}">
      <dsp:nvSpPr>
        <dsp:cNvPr id="0" name=""/>
        <dsp:cNvSpPr/>
      </dsp:nvSpPr>
      <dsp:spPr>
        <a:xfrm>
          <a:off x="3133177" y="0"/>
          <a:ext cx="5043251" cy="550984"/>
        </a:xfrm>
        <a:prstGeom prst="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tr-TR" sz="2000" b="1" kern="1200" dirty="0"/>
            <a:t>Bütçe İşlemlerinin Yıllık Seyri</a:t>
          </a:r>
          <a:endParaRPr lang="tr-TR" sz="2000" kern="1200" dirty="0"/>
        </a:p>
      </dsp:txBody>
      <dsp:txXfrm>
        <a:off x="3133177" y="0"/>
        <a:ext cx="5043251" cy="5509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6C9E72-3175-4C59-8921-16467FE01D3E}">
      <dsp:nvSpPr>
        <dsp:cNvPr id="0" name=""/>
        <dsp:cNvSpPr/>
      </dsp:nvSpPr>
      <dsp:spPr>
        <a:xfrm>
          <a:off x="0" y="55000"/>
          <a:ext cx="8215370" cy="585000"/>
        </a:xfrm>
        <a:prstGeom prst="roundRect">
          <a:avLst/>
        </a:prstGeom>
        <a:gradFill rotWithShape="1">
          <a:gsLst>
            <a:gs pos="0">
              <a:schemeClr val="accent3">
                <a:tint val="96000"/>
                <a:lumMod val="100000"/>
              </a:schemeClr>
            </a:gs>
            <a:gs pos="78000">
              <a:schemeClr val="accent3">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0" h="0"/>
        </a:sp3d>
      </dsp:spPr>
      <dsp:style>
        <a:lnRef idx="0">
          <a:schemeClr val="accent3"/>
        </a:lnRef>
        <a:fillRef idx="3">
          <a:schemeClr val="accent3"/>
        </a:fillRef>
        <a:effectRef idx="3">
          <a:schemeClr val="accent3"/>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tr-TR" sz="2500" b="1" kern="1200" dirty="0"/>
            <a:t>Stratejik Planlama ve Performans Esaslı  Bütçeleme</a:t>
          </a:r>
          <a:endParaRPr lang="tr-TR" sz="2500" kern="1200" dirty="0"/>
        </a:p>
      </dsp:txBody>
      <dsp:txXfrm>
        <a:off x="28557" y="83557"/>
        <a:ext cx="8158256" cy="5278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64FAE2-A4C9-459C-BEF8-6AF0940B6B4E}">
      <dsp:nvSpPr>
        <dsp:cNvPr id="0" name=""/>
        <dsp:cNvSpPr/>
      </dsp:nvSpPr>
      <dsp:spPr>
        <a:xfrm>
          <a:off x="0" y="0"/>
          <a:ext cx="4824536" cy="4824536"/>
        </a:xfrm>
        <a:prstGeom prst="pie">
          <a:avLst>
            <a:gd name="adj1" fmla="val 54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03A4BD-66FA-4ACC-AFB0-6D9F18AF9784}">
      <dsp:nvSpPr>
        <dsp:cNvPr id="0" name=""/>
        <dsp:cNvSpPr/>
      </dsp:nvSpPr>
      <dsp:spPr>
        <a:xfrm>
          <a:off x="2412268" y="0"/>
          <a:ext cx="5803043" cy="4824536"/>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just" defTabSz="977900" rtl="0">
            <a:lnSpc>
              <a:spcPct val="90000"/>
            </a:lnSpc>
            <a:spcBef>
              <a:spcPct val="0"/>
            </a:spcBef>
            <a:spcAft>
              <a:spcPct val="35000"/>
            </a:spcAft>
            <a:buNone/>
          </a:pPr>
          <a:r>
            <a:rPr lang="tr-TR" sz="2200" b="1" u="sng" kern="1200" dirty="0">
              <a:solidFill>
                <a:srgbClr val="00B050"/>
              </a:solidFill>
              <a:latin typeface="Calibri" panose="020F0502020204030204" pitchFamily="34" charset="0"/>
            </a:rPr>
            <a:t>MADDE 9 :</a:t>
          </a:r>
          <a:r>
            <a:rPr lang="tr-TR" sz="2200" kern="1200" dirty="0">
              <a:solidFill>
                <a:srgbClr val="00B050"/>
              </a:solidFill>
              <a:latin typeface="Calibri" panose="020F0502020204030204" pitchFamily="34" charset="0"/>
            </a:rPr>
            <a:t> </a:t>
          </a:r>
          <a:r>
            <a:rPr lang="tr-TR" sz="2200" kern="1200" dirty="0">
              <a:solidFill>
                <a:srgbClr val="7030A0"/>
              </a:solidFill>
              <a:latin typeface="Calibri" panose="020F0502020204030204" pitchFamily="34" charset="0"/>
            </a:rPr>
            <a:t>Kamu idareleri; kalkınma planları, programlar, ilgili mevzuat ve benimsedikleri temel ilkeler çerçevesinde geleceğe ilişkin misyon ve vizyonlarını oluşturmak, stratejik amaçlar ve ölçülebilir hedefler saptamak, performanslarını önceden belirlenmiş olan göstergeler doğrultusunda ölçmek ve bu sürecin izleme ve değerlendirmesini yapmak amacıyla katılımcı yöntemlerle stratejik plan hazırlarlar. Kamu idareleri, kamu hizmetlerinin istenilen düzeyde ve kalitede sunulabilmesi için bütçeleri ile program ve proje bazında kaynak tahsislerini; stratejik planlarına, yıllık amaç ve hedefleri ile performans göstergelerine dayandırmak zorundadırlar.</a:t>
          </a:r>
        </a:p>
      </dsp:txBody>
      <dsp:txXfrm>
        <a:off x="2412268" y="0"/>
        <a:ext cx="5803043" cy="48245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F6570E-E4DE-4E0F-AAE4-DABCA33BDC85}">
      <dsp:nvSpPr>
        <dsp:cNvPr id="0" name=""/>
        <dsp:cNvSpPr/>
      </dsp:nvSpPr>
      <dsp:spPr>
        <a:xfrm rot="5400000">
          <a:off x="916619" y="-844609"/>
          <a:ext cx="695000" cy="2384219"/>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rtl="0">
            <a:lnSpc>
              <a:spcPct val="90000"/>
            </a:lnSpc>
            <a:spcBef>
              <a:spcPct val="0"/>
            </a:spcBef>
            <a:spcAft>
              <a:spcPct val="35000"/>
            </a:spcAft>
            <a:buNone/>
          </a:pPr>
          <a:r>
            <a:rPr lang="tr-TR" sz="2100" b="1" kern="1200" dirty="0">
              <a:solidFill>
                <a:srgbClr val="0070C0"/>
              </a:solidFill>
            </a:rPr>
            <a:t>Performans Esaslı  Bütçeleme</a:t>
          </a:r>
          <a:endParaRPr lang="tr-TR" sz="2100" kern="1200" dirty="0">
            <a:solidFill>
              <a:srgbClr val="0070C0"/>
            </a:solidFill>
          </a:endParaRPr>
        </a:p>
      </dsp:txBody>
      <dsp:txXfrm rot="-5400000">
        <a:off x="72010" y="0"/>
        <a:ext cx="2384219" cy="695000"/>
      </dsp:txXfrm>
    </dsp:sp>
    <dsp:sp modelId="{47532887-321F-4E4C-B400-C893F1C6813A}">
      <dsp:nvSpPr>
        <dsp:cNvPr id="0" name=""/>
        <dsp:cNvSpPr/>
      </dsp:nvSpPr>
      <dsp:spPr>
        <a:xfrm rot="5400000">
          <a:off x="5153154" y="-2466447"/>
          <a:ext cx="451750" cy="5672681"/>
        </a:xfrm>
        <a:prstGeom prst="round2SameRect">
          <a:avLst/>
        </a:prstGeom>
        <a:gradFill rotWithShape="1">
          <a:gsLst>
            <a:gs pos="0">
              <a:schemeClr val="accent6">
                <a:tint val="65000"/>
                <a:lumMod val="110000"/>
              </a:schemeClr>
            </a:gs>
            <a:gs pos="88000">
              <a:schemeClr val="accent6">
                <a:tint val="90000"/>
              </a:schemeClr>
            </a:gs>
          </a:gsLst>
          <a:lin ang="5400000" scaled="0"/>
        </a:gradFill>
        <a:ln w="12700" cap="rnd" cmpd="sng" algn="ctr">
          <a:solidFill>
            <a:schemeClr val="accent6"/>
          </a:solidFill>
          <a:prstDash val="solid"/>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a:solidFill>
                <a:schemeClr val="accent5"/>
              </a:solidFill>
            </a:rPr>
            <a:t>Stratejik Planlama ve Performans Esaslı Bütçeleme</a:t>
          </a:r>
        </a:p>
      </dsp:txBody>
      <dsp:txXfrm rot="-5400000">
        <a:off x="2542689" y="166071"/>
        <a:ext cx="5650628" cy="40764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EC27D8-879A-4B04-9284-A9B1DA3CD003}">
      <dsp:nvSpPr>
        <dsp:cNvPr id="0" name=""/>
        <dsp:cNvSpPr/>
      </dsp:nvSpPr>
      <dsp:spPr>
        <a:xfrm>
          <a:off x="398965" y="0"/>
          <a:ext cx="7417381" cy="5112568"/>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95250" rIns="190500" bIns="95250" numCol="1" spcCol="1270" anchor="ctr" anchorCtr="0">
          <a:noAutofit/>
        </a:bodyPr>
        <a:lstStyle/>
        <a:p>
          <a:pPr marL="0" lvl="0" indent="0" algn="ctr" defTabSz="2222500" rtl="0">
            <a:lnSpc>
              <a:spcPct val="90000"/>
            </a:lnSpc>
            <a:spcBef>
              <a:spcPct val="0"/>
            </a:spcBef>
            <a:spcAft>
              <a:spcPct val="35000"/>
            </a:spcAft>
            <a:buNone/>
          </a:pPr>
          <a:r>
            <a:rPr lang="tr-TR" sz="5000" kern="1200" dirty="0">
              <a:solidFill>
                <a:srgbClr val="7030A0"/>
              </a:solidFill>
              <a:latin typeface="Albertus MT Lt" panose="020E0502030304020304" pitchFamily="34" charset="0"/>
            </a:rPr>
            <a:t>01-Personel Giderleri ile 02-Sosyal Güvenlik Kurumlarına Devlet Primi Giderleri tekliflerinde bütçe fişine açıklama yapılmayacaktır.</a:t>
          </a:r>
        </a:p>
      </dsp:txBody>
      <dsp:txXfrm>
        <a:off x="648540" y="249575"/>
        <a:ext cx="6918231" cy="461341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4179D-ECDF-474E-89A6-99874BA6D6D3}">
      <dsp:nvSpPr>
        <dsp:cNvPr id="0" name=""/>
        <dsp:cNvSpPr/>
      </dsp:nvSpPr>
      <dsp:spPr>
        <a:xfrm>
          <a:off x="399541" y="245353"/>
          <a:ext cx="7272227" cy="2118165"/>
        </a:xfrm>
        <a:prstGeom prst="round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2027 yılı nakdi giyecek yardımı teklifi 01.01.40.01 ekonomik kodundan,</a:t>
          </a:r>
          <a:endParaRPr lang="tr-TR" sz="3000" kern="1200" dirty="0">
            <a:solidFill>
              <a:srgbClr val="7030A0"/>
            </a:solidFill>
            <a:latin typeface="Albertus MT Lt" panose="020E0502030304020304" pitchFamily="34" charset="0"/>
          </a:endParaRPr>
        </a:p>
      </dsp:txBody>
      <dsp:txXfrm>
        <a:off x="502941" y="348753"/>
        <a:ext cx="7065427" cy="1911365"/>
      </dsp:txXfrm>
    </dsp:sp>
    <dsp:sp modelId="{C575BC7F-D9A3-40F3-ABD4-A5FD18AC9B81}">
      <dsp:nvSpPr>
        <dsp:cNvPr id="0" name=""/>
        <dsp:cNvSpPr/>
      </dsp:nvSpPr>
      <dsp:spPr>
        <a:xfrm>
          <a:off x="471527" y="2259391"/>
          <a:ext cx="7273380" cy="2781168"/>
        </a:xfrm>
        <a:prstGeom prst="roundRect">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rtl="0">
            <a:lnSpc>
              <a:spcPct val="90000"/>
            </a:lnSpc>
            <a:spcBef>
              <a:spcPct val="0"/>
            </a:spcBef>
            <a:spcAft>
              <a:spcPct val="35000"/>
            </a:spcAft>
            <a:buNone/>
          </a:pPr>
          <a:r>
            <a:rPr lang="tr-TR" sz="3700" b="1" kern="1200" dirty="0">
              <a:solidFill>
                <a:srgbClr val="7030A0"/>
              </a:solidFill>
              <a:latin typeface="Albertus MT Lt" panose="020E0502030304020304" pitchFamily="34" charset="0"/>
            </a:rPr>
            <a:t>Mevzuata uygun (güvenlik görevlisi gibi) ayni giyecek yardımı ise 03.02.50.01 ekonomik kodundan teklif edilecektir.</a:t>
          </a:r>
          <a:endParaRPr lang="tr-TR" sz="3700" kern="1200" dirty="0">
            <a:solidFill>
              <a:srgbClr val="7030A0"/>
            </a:solidFill>
            <a:latin typeface="Albertus MT Lt" panose="020E0502030304020304" pitchFamily="34" charset="0"/>
          </a:endParaRPr>
        </a:p>
      </dsp:txBody>
      <dsp:txXfrm>
        <a:off x="607292" y="2395156"/>
        <a:ext cx="7001850" cy="250963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4E2AC-B369-4E89-A139-7361C54A00BA}">
      <dsp:nvSpPr>
        <dsp:cNvPr id="0" name=""/>
        <dsp:cNvSpPr/>
      </dsp:nvSpPr>
      <dsp:spPr>
        <a:xfrm>
          <a:off x="0" y="0"/>
          <a:ext cx="8215312" cy="2597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Form 10 “Birimlerin Hizmet Maliyetinin Tespitine İlişkin Bilgi </a:t>
          </a:r>
          <a:r>
            <a:rPr lang="tr-TR" sz="3000" b="1" kern="1200" dirty="0" err="1">
              <a:solidFill>
                <a:srgbClr val="7030A0"/>
              </a:solidFill>
              <a:latin typeface="Albertus MT Lt" panose="020E0502030304020304" pitchFamily="34" charset="0"/>
            </a:rPr>
            <a:t>Formu”nda</a:t>
          </a:r>
          <a:r>
            <a:rPr lang="tr-TR" sz="3000" b="1" kern="1200" dirty="0">
              <a:solidFill>
                <a:srgbClr val="7030A0"/>
              </a:solidFill>
              <a:latin typeface="Albertus MT Lt" panose="020E0502030304020304" pitchFamily="34" charset="0"/>
            </a:rPr>
            <a:t>, biriminizle ilgili bilgilerin girişi eksiksiz olarak yapılması gerekmektedir. Çünkü birim girişlerinin sonrasında kurumsal aşama için konsolidasyon yapılmaktadır.</a:t>
          </a:r>
          <a:endParaRPr lang="tr-TR" sz="3000" kern="1200" dirty="0">
            <a:solidFill>
              <a:srgbClr val="7030A0"/>
            </a:solidFill>
            <a:latin typeface="Albertus MT Lt" panose="020E0502030304020304" pitchFamily="34" charset="0"/>
          </a:endParaRPr>
        </a:p>
      </dsp:txBody>
      <dsp:txXfrm>
        <a:off x="126795" y="126795"/>
        <a:ext cx="7961722" cy="2343810"/>
      </dsp:txXfrm>
    </dsp:sp>
    <dsp:sp modelId="{739308EE-9A4B-46DE-9AF3-269F6C316EB5}">
      <dsp:nvSpPr>
        <dsp:cNvPr id="0" name=""/>
        <dsp:cNvSpPr/>
      </dsp:nvSpPr>
      <dsp:spPr>
        <a:xfrm>
          <a:off x="0" y="2755349"/>
          <a:ext cx="8215312" cy="221366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rtl="0">
            <a:lnSpc>
              <a:spcPct val="90000"/>
            </a:lnSpc>
            <a:spcBef>
              <a:spcPct val="0"/>
            </a:spcBef>
            <a:spcAft>
              <a:spcPct val="35000"/>
            </a:spcAft>
            <a:buNone/>
          </a:pPr>
          <a:r>
            <a:rPr lang="tr-TR" sz="3000" b="1" kern="1200" dirty="0">
              <a:solidFill>
                <a:srgbClr val="7030A0"/>
              </a:solidFill>
              <a:latin typeface="Albertus MT Lt" panose="020E0502030304020304" pitchFamily="34" charset="0"/>
            </a:rPr>
            <a:t>Ayrıca Bu Formun Sonunda Yer Alan “VI. Birime İlişkin Özellik </a:t>
          </a:r>
          <a:r>
            <a:rPr lang="tr-TR" sz="3000" b="1" kern="1200" dirty="0" err="1">
              <a:solidFill>
                <a:srgbClr val="7030A0"/>
              </a:solidFill>
              <a:latin typeface="Albertus MT Lt" panose="020E0502030304020304" pitchFamily="34" charset="0"/>
            </a:rPr>
            <a:t>Arzeden</a:t>
          </a:r>
          <a:r>
            <a:rPr lang="tr-TR" sz="3000" b="1" kern="1200" dirty="0">
              <a:solidFill>
                <a:srgbClr val="7030A0"/>
              </a:solidFill>
              <a:latin typeface="Albertus MT Lt" panose="020E0502030304020304" pitchFamily="34" charset="0"/>
            </a:rPr>
            <a:t> Diğer Bilgiler(2)” Açıklama Bölümüne “Derslik Sayısı” İbaresi Eklenerek Bilgi Girişi Yapılacaktır.</a:t>
          </a:r>
          <a:endParaRPr lang="tr-TR" sz="3000" kern="1200" dirty="0">
            <a:solidFill>
              <a:srgbClr val="7030A0"/>
            </a:solidFill>
            <a:latin typeface="Albertus MT Lt" panose="020E0502030304020304" pitchFamily="34" charset="0"/>
          </a:endParaRPr>
        </a:p>
      </dsp:txBody>
      <dsp:txXfrm>
        <a:off x="108062" y="2863411"/>
        <a:ext cx="7999188" cy="199753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1B55B-2EB7-473B-90CD-E7D52E58F33A}">
      <dsp:nvSpPr>
        <dsp:cNvPr id="0" name=""/>
        <dsp:cNvSpPr/>
      </dsp:nvSpPr>
      <dsp:spPr>
        <a:xfrm>
          <a:off x="616148" y="0"/>
          <a:ext cx="6983015" cy="5112568"/>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F3F066-67F3-40B5-A04B-94D51E080F3F}">
      <dsp:nvSpPr>
        <dsp:cNvPr id="0" name=""/>
        <dsp:cNvSpPr/>
      </dsp:nvSpPr>
      <dsp:spPr>
        <a:xfrm>
          <a:off x="0" y="1080122"/>
          <a:ext cx="8215312" cy="295232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rtl="0">
            <a:lnSpc>
              <a:spcPct val="90000"/>
            </a:lnSpc>
            <a:spcBef>
              <a:spcPct val="0"/>
            </a:spcBef>
            <a:spcAft>
              <a:spcPct val="35000"/>
            </a:spcAft>
            <a:buNone/>
          </a:pPr>
          <a:r>
            <a:rPr lang="tr-TR" sz="3100" b="1" i="1" kern="1200" dirty="0">
              <a:solidFill>
                <a:srgbClr val="7030A0"/>
              </a:solidFill>
            </a:rPr>
            <a:t>Birim Bütçe Teklifleri Strateji Geliştirme Daire Başkanlığına tesliminden sonra e-bütçe uygulamasının teklif aşamasında herhangi değişiklik düzeltme yapılmayacaktır.</a:t>
          </a:r>
          <a:endParaRPr lang="tr-TR" sz="3100" kern="1200" dirty="0">
            <a:solidFill>
              <a:srgbClr val="7030A0"/>
            </a:solidFill>
          </a:endParaRPr>
        </a:p>
      </dsp:txBody>
      <dsp:txXfrm>
        <a:off x="144121" y="1224243"/>
        <a:ext cx="7927070" cy="266408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EB3A82-EBCA-4BD0-B9E1-E015CBBE8330}">
      <dsp:nvSpPr>
        <dsp:cNvPr id="0" name=""/>
        <dsp:cNvSpPr/>
      </dsp:nvSpPr>
      <dsp:spPr>
        <a:xfrm>
          <a:off x="0" y="0"/>
          <a:ext cx="3286148" cy="440787"/>
        </a:xfrm>
        <a:prstGeom prst="downArrow">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27128AA-64CB-4227-ACAD-BCFFD6666465}">
      <dsp:nvSpPr>
        <dsp:cNvPr id="0" name=""/>
        <dsp:cNvSpPr/>
      </dsp:nvSpPr>
      <dsp:spPr>
        <a:xfrm>
          <a:off x="3133177" y="0"/>
          <a:ext cx="5043251" cy="550984"/>
        </a:xfrm>
        <a:prstGeom prst="rect">
          <a:avLst/>
        </a:prstGeom>
        <a:gradFill rotWithShape="1">
          <a:gsLst>
            <a:gs pos="0">
              <a:schemeClr val="accent3">
                <a:tint val="65000"/>
                <a:lumMod val="110000"/>
              </a:schemeClr>
            </a:gs>
            <a:gs pos="88000">
              <a:schemeClr val="accent3">
                <a:tint val="90000"/>
              </a:schemeClr>
            </a:gs>
          </a:gsLst>
          <a:lin ang="5400000" scaled="0"/>
        </a:gradFill>
        <a:ln w="12700" cap="rnd" cmpd="sng" algn="ctr">
          <a:solidFill>
            <a:schemeClr val="accent3"/>
          </a:solidFill>
          <a:prstDash val="solid"/>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42240" tIns="142240" rIns="142240" bIns="142240" numCol="1" spcCol="1270" anchor="ctr" anchorCtr="0">
          <a:noAutofit/>
        </a:bodyPr>
        <a:lstStyle/>
        <a:p>
          <a:pPr marL="0" lvl="0" indent="0" algn="ctr" defTabSz="889000" rtl="0">
            <a:lnSpc>
              <a:spcPct val="90000"/>
            </a:lnSpc>
            <a:spcBef>
              <a:spcPct val="0"/>
            </a:spcBef>
            <a:spcAft>
              <a:spcPct val="35000"/>
            </a:spcAft>
            <a:buNone/>
          </a:pPr>
          <a:r>
            <a:rPr lang="tr-TR" sz="2000" b="1" kern="1200" dirty="0"/>
            <a:t>Bütçe İşlemlerinin Yıllık Seyri</a:t>
          </a:r>
          <a:endParaRPr lang="tr-TR" sz="2000" kern="1200" dirty="0"/>
        </a:p>
      </dsp:txBody>
      <dsp:txXfrm>
        <a:off x="3133177" y="0"/>
        <a:ext cx="5043251" cy="55098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02EB87-F4BF-4DB4-A1CB-08D23C0F3B41}" type="datetimeFigureOut">
              <a:rPr lang="tr-TR" smtClean="0"/>
              <a:pPr/>
              <a:t>26.06.2026</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B693B3-3E06-4C87-9176-D0997E611089}" type="slidenum">
              <a:rPr lang="tr-TR" smtClean="0"/>
              <a:pPr/>
              <a:t>‹#›</a:t>
            </a:fld>
            <a:endParaRPr lang="tr-TR"/>
          </a:p>
        </p:txBody>
      </p:sp>
    </p:spTree>
    <p:extLst>
      <p:ext uri="{BB962C8B-B14F-4D97-AF65-F5344CB8AC3E}">
        <p14:creationId xmlns:p14="http://schemas.microsoft.com/office/powerpoint/2010/main" val="427435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4</a:t>
            </a:fld>
            <a:endParaRPr lang="tr-TR"/>
          </a:p>
        </p:txBody>
      </p:sp>
    </p:spTree>
    <p:extLst>
      <p:ext uri="{BB962C8B-B14F-4D97-AF65-F5344CB8AC3E}">
        <p14:creationId xmlns:p14="http://schemas.microsoft.com/office/powerpoint/2010/main" val="8717989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13</a:t>
            </a:fld>
            <a:endParaRPr lang="tr-TR"/>
          </a:p>
        </p:txBody>
      </p:sp>
    </p:spTree>
    <p:extLst>
      <p:ext uri="{BB962C8B-B14F-4D97-AF65-F5344CB8AC3E}">
        <p14:creationId xmlns:p14="http://schemas.microsoft.com/office/powerpoint/2010/main" val="34704096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14</a:t>
            </a:fld>
            <a:endParaRPr lang="tr-TR"/>
          </a:p>
        </p:txBody>
      </p:sp>
    </p:spTree>
    <p:extLst>
      <p:ext uri="{BB962C8B-B14F-4D97-AF65-F5344CB8AC3E}">
        <p14:creationId xmlns:p14="http://schemas.microsoft.com/office/powerpoint/2010/main" val="1948648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15</a:t>
            </a:fld>
            <a:endParaRPr lang="tr-TR"/>
          </a:p>
        </p:txBody>
      </p:sp>
    </p:spTree>
    <p:extLst>
      <p:ext uri="{BB962C8B-B14F-4D97-AF65-F5344CB8AC3E}">
        <p14:creationId xmlns:p14="http://schemas.microsoft.com/office/powerpoint/2010/main" val="2515660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16</a:t>
            </a:fld>
            <a:endParaRPr lang="tr-TR"/>
          </a:p>
        </p:txBody>
      </p:sp>
    </p:spTree>
    <p:extLst>
      <p:ext uri="{BB962C8B-B14F-4D97-AF65-F5344CB8AC3E}">
        <p14:creationId xmlns:p14="http://schemas.microsoft.com/office/powerpoint/2010/main" val="3336883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17</a:t>
            </a:fld>
            <a:endParaRPr lang="tr-TR"/>
          </a:p>
        </p:txBody>
      </p:sp>
    </p:spTree>
    <p:extLst>
      <p:ext uri="{BB962C8B-B14F-4D97-AF65-F5344CB8AC3E}">
        <p14:creationId xmlns:p14="http://schemas.microsoft.com/office/powerpoint/2010/main" val="3319429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18</a:t>
            </a:fld>
            <a:endParaRPr lang="tr-TR"/>
          </a:p>
        </p:txBody>
      </p:sp>
    </p:spTree>
    <p:extLst>
      <p:ext uri="{BB962C8B-B14F-4D97-AF65-F5344CB8AC3E}">
        <p14:creationId xmlns:p14="http://schemas.microsoft.com/office/powerpoint/2010/main" val="1714512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19</a:t>
            </a:fld>
            <a:endParaRPr lang="tr-TR"/>
          </a:p>
        </p:txBody>
      </p:sp>
    </p:spTree>
    <p:extLst>
      <p:ext uri="{BB962C8B-B14F-4D97-AF65-F5344CB8AC3E}">
        <p14:creationId xmlns:p14="http://schemas.microsoft.com/office/powerpoint/2010/main" val="3139724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20</a:t>
            </a:fld>
            <a:endParaRPr lang="tr-TR"/>
          </a:p>
        </p:txBody>
      </p:sp>
    </p:spTree>
    <p:extLst>
      <p:ext uri="{BB962C8B-B14F-4D97-AF65-F5344CB8AC3E}">
        <p14:creationId xmlns:p14="http://schemas.microsoft.com/office/powerpoint/2010/main" val="4047757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21</a:t>
            </a:fld>
            <a:endParaRPr lang="tr-TR"/>
          </a:p>
        </p:txBody>
      </p:sp>
    </p:spTree>
    <p:extLst>
      <p:ext uri="{BB962C8B-B14F-4D97-AF65-F5344CB8AC3E}">
        <p14:creationId xmlns:p14="http://schemas.microsoft.com/office/powerpoint/2010/main" val="16852036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22</a:t>
            </a:fld>
            <a:endParaRPr lang="tr-TR"/>
          </a:p>
        </p:txBody>
      </p:sp>
    </p:spTree>
    <p:extLst>
      <p:ext uri="{BB962C8B-B14F-4D97-AF65-F5344CB8AC3E}">
        <p14:creationId xmlns:p14="http://schemas.microsoft.com/office/powerpoint/2010/main" val="3033352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5</a:t>
            </a:fld>
            <a:endParaRPr lang="tr-TR"/>
          </a:p>
        </p:txBody>
      </p:sp>
    </p:spTree>
    <p:extLst>
      <p:ext uri="{BB962C8B-B14F-4D97-AF65-F5344CB8AC3E}">
        <p14:creationId xmlns:p14="http://schemas.microsoft.com/office/powerpoint/2010/main" val="8884985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23</a:t>
            </a:fld>
            <a:endParaRPr lang="tr-TR"/>
          </a:p>
        </p:txBody>
      </p:sp>
    </p:spTree>
    <p:extLst>
      <p:ext uri="{BB962C8B-B14F-4D97-AF65-F5344CB8AC3E}">
        <p14:creationId xmlns:p14="http://schemas.microsoft.com/office/powerpoint/2010/main" val="18363904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25</a:t>
            </a:fld>
            <a:endParaRPr lang="tr-TR"/>
          </a:p>
        </p:txBody>
      </p:sp>
    </p:spTree>
    <p:extLst>
      <p:ext uri="{BB962C8B-B14F-4D97-AF65-F5344CB8AC3E}">
        <p14:creationId xmlns:p14="http://schemas.microsoft.com/office/powerpoint/2010/main" val="6512216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26</a:t>
            </a:fld>
            <a:endParaRPr lang="tr-TR"/>
          </a:p>
        </p:txBody>
      </p:sp>
    </p:spTree>
    <p:extLst>
      <p:ext uri="{BB962C8B-B14F-4D97-AF65-F5344CB8AC3E}">
        <p14:creationId xmlns:p14="http://schemas.microsoft.com/office/powerpoint/2010/main" val="13843777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27</a:t>
            </a:fld>
            <a:endParaRPr lang="tr-TR"/>
          </a:p>
        </p:txBody>
      </p:sp>
    </p:spTree>
    <p:extLst>
      <p:ext uri="{BB962C8B-B14F-4D97-AF65-F5344CB8AC3E}">
        <p14:creationId xmlns:p14="http://schemas.microsoft.com/office/powerpoint/2010/main" val="42392751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28</a:t>
            </a:fld>
            <a:endParaRPr lang="tr-TR"/>
          </a:p>
        </p:txBody>
      </p:sp>
    </p:spTree>
    <p:extLst>
      <p:ext uri="{BB962C8B-B14F-4D97-AF65-F5344CB8AC3E}">
        <p14:creationId xmlns:p14="http://schemas.microsoft.com/office/powerpoint/2010/main" val="33946884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29</a:t>
            </a:fld>
            <a:endParaRPr lang="tr-TR"/>
          </a:p>
        </p:txBody>
      </p:sp>
    </p:spTree>
    <p:extLst>
      <p:ext uri="{BB962C8B-B14F-4D97-AF65-F5344CB8AC3E}">
        <p14:creationId xmlns:p14="http://schemas.microsoft.com/office/powerpoint/2010/main" val="2744520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31</a:t>
            </a:fld>
            <a:endParaRPr lang="tr-TR"/>
          </a:p>
        </p:txBody>
      </p:sp>
    </p:spTree>
    <p:extLst>
      <p:ext uri="{BB962C8B-B14F-4D97-AF65-F5344CB8AC3E}">
        <p14:creationId xmlns:p14="http://schemas.microsoft.com/office/powerpoint/2010/main" val="15805167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AB693B3-3E06-4C87-9176-D0997E611089}" type="slidenum">
              <a:rPr lang="tr-TR" smtClean="0"/>
              <a:pPr/>
              <a:t>34</a:t>
            </a:fld>
            <a:endParaRPr lang="tr-TR"/>
          </a:p>
        </p:txBody>
      </p:sp>
    </p:spTree>
    <p:extLst>
      <p:ext uri="{BB962C8B-B14F-4D97-AF65-F5344CB8AC3E}">
        <p14:creationId xmlns:p14="http://schemas.microsoft.com/office/powerpoint/2010/main" val="39766300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2AB693B3-3E06-4C87-9176-D0997E611089}" type="slidenum">
              <a:rPr lang="tr-TR" smtClean="0"/>
              <a:pPr/>
              <a:t>35</a:t>
            </a:fld>
            <a:endParaRPr lang="tr-TR"/>
          </a:p>
        </p:txBody>
      </p:sp>
    </p:spTree>
    <p:extLst>
      <p:ext uri="{BB962C8B-B14F-4D97-AF65-F5344CB8AC3E}">
        <p14:creationId xmlns:p14="http://schemas.microsoft.com/office/powerpoint/2010/main" val="29428710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AB693B3-3E06-4C87-9176-D0997E611089}" type="slidenum">
              <a:rPr lang="tr-TR" smtClean="0"/>
              <a:pPr/>
              <a:t>36</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6</a:t>
            </a:fld>
            <a:endParaRPr lang="tr-TR"/>
          </a:p>
        </p:txBody>
      </p:sp>
    </p:spTree>
    <p:extLst>
      <p:ext uri="{BB962C8B-B14F-4D97-AF65-F5344CB8AC3E}">
        <p14:creationId xmlns:p14="http://schemas.microsoft.com/office/powerpoint/2010/main" val="57204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7</a:t>
            </a:fld>
            <a:endParaRPr lang="tr-TR"/>
          </a:p>
        </p:txBody>
      </p:sp>
    </p:spTree>
    <p:extLst>
      <p:ext uri="{BB962C8B-B14F-4D97-AF65-F5344CB8AC3E}">
        <p14:creationId xmlns:p14="http://schemas.microsoft.com/office/powerpoint/2010/main" val="2431080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8</a:t>
            </a:fld>
            <a:endParaRPr lang="tr-TR"/>
          </a:p>
        </p:txBody>
      </p:sp>
    </p:spTree>
    <p:extLst>
      <p:ext uri="{BB962C8B-B14F-4D97-AF65-F5344CB8AC3E}">
        <p14:creationId xmlns:p14="http://schemas.microsoft.com/office/powerpoint/2010/main" val="3877937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9</a:t>
            </a:fld>
            <a:endParaRPr lang="tr-TR"/>
          </a:p>
        </p:txBody>
      </p:sp>
    </p:spTree>
    <p:extLst>
      <p:ext uri="{BB962C8B-B14F-4D97-AF65-F5344CB8AC3E}">
        <p14:creationId xmlns:p14="http://schemas.microsoft.com/office/powerpoint/2010/main" val="1517061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10</a:t>
            </a:fld>
            <a:endParaRPr lang="tr-TR"/>
          </a:p>
        </p:txBody>
      </p:sp>
    </p:spTree>
    <p:extLst>
      <p:ext uri="{BB962C8B-B14F-4D97-AF65-F5344CB8AC3E}">
        <p14:creationId xmlns:p14="http://schemas.microsoft.com/office/powerpoint/2010/main" val="24383800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11</a:t>
            </a:fld>
            <a:endParaRPr lang="tr-TR"/>
          </a:p>
        </p:txBody>
      </p:sp>
    </p:spTree>
    <p:extLst>
      <p:ext uri="{BB962C8B-B14F-4D97-AF65-F5344CB8AC3E}">
        <p14:creationId xmlns:p14="http://schemas.microsoft.com/office/powerpoint/2010/main" val="231700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AB693B3-3E06-4C87-9176-D0997E611089}" type="slidenum">
              <a:rPr lang="tr-TR" smtClean="0"/>
              <a:pPr/>
              <a:t>12</a:t>
            </a:fld>
            <a:endParaRPr lang="tr-TR"/>
          </a:p>
        </p:txBody>
      </p:sp>
    </p:spTree>
    <p:extLst>
      <p:ext uri="{BB962C8B-B14F-4D97-AF65-F5344CB8AC3E}">
        <p14:creationId xmlns:p14="http://schemas.microsoft.com/office/powerpoint/2010/main" val="1488968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5106831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762414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36965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743936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18082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42100791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3411069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42098489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1570658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33641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3209449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38921590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322814284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19164175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423467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44A2902-8BEA-48A8-9DA6-C1B334E729F9}" type="datetimeFigureOut">
              <a:rPr lang="tr-TR" smtClean="0"/>
              <a:pPr/>
              <a:t>26.06.2026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83DADF1-B81E-4AE2-B9B7-D55E15359700}" type="slidenum">
              <a:rPr lang="tr-TR" smtClean="0"/>
              <a:pPr/>
              <a:t>‹#›</a:t>
            </a:fld>
            <a:endParaRPr lang="tr-TR"/>
          </a:p>
        </p:txBody>
      </p:sp>
    </p:spTree>
    <p:extLst>
      <p:ext uri="{BB962C8B-B14F-4D97-AF65-F5344CB8AC3E}">
        <p14:creationId xmlns:p14="http://schemas.microsoft.com/office/powerpoint/2010/main" val="1493777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44A2902-8BEA-48A8-9DA6-C1B334E729F9}" type="datetimeFigureOut">
              <a:rPr lang="tr-TR" smtClean="0"/>
              <a:pPr/>
              <a:t>26.06.2026</a:t>
            </a:fld>
            <a:endParaRPr lang="tr-T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383DADF1-B81E-4AE2-B9B7-D55E15359700}" type="slidenum">
              <a:rPr lang="tr-TR" smtClean="0"/>
              <a:pPr/>
              <a:t>‹#›</a:t>
            </a:fld>
            <a:endParaRPr lang="tr-TR"/>
          </a:p>
        </p:txBody>
      </p:sp>
    </p:spTree>
    <p:extLst>
      <p:ext uri="{BB962C8B-B14F-4D97-AF65-F5344CB8AC3E}">
        <p14:creationId xmlns:p14="http://schemas.microsoft.com/office/powerpoint/2010/main" val="3182899512"/>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ln/>
        </p:spPr>
        <p:style>
          <a:lnRef idx="0">
            <a:schemeClr val="accent2"/>
          </a:lnRef>
          <a:fillRef idx="3">
            <a:schemeClr val="accent2"/>
          </a:fillRef>
          <a:effectRef idx="3">
            <a:schemeClr val="accent2"/>
          </a:effectRef>
          <a:fontRef idx="minor">
            <a:schemeClr val="lt1"/>
          </a:fontRef>
        </p:style>
        <p:txBody>
          <a:bodyPr rtlCol="0">
            <a:normAutofit/>
            <a:scene3d>
              <a:camera prst="orthographicFront"/>
              <a:lightRig rig="soft" dir="t"/>
            </a:scene3d>
            <a:sp3d prstMaterial="softEdge">
              <a:bevelT w="25400" h="25400"/>
            </a:sp3d>
          </a:bodyPr>
          <a:lstStyle/>
          <a:p>
            <a:pPr algn="ctr" eaLnBrk="1" fontAlgn="auto" hangingPunct="1">
              <a:spcAft>
                <a:spcPts val="0"/>
              </a:spcAft>
              <a:defRPr/>
            </a:pPr>
            <a:r>
              <a:rPr lang="tr-TR" b="1" dirty="0">
                <a:ln w="1905"/>
                <a:solidFill>
                  <a:srgbClr val="FFFF00"/>
                </a:solidFill>
                <a:effectLst>
                  <a:innerShdw blurRad="69850" dist="43180" dir="5400000">
                    <a:srgbClr val="000000">
                      <a:alpha val="65000"/>
                    </a:srgbClr>
                  </a:innerShdw>
                </a:effectLst>
              </a:rPr>
              <a:t>5018 Sayılı Kamu Mali Yönetimi ve Kontrol Kanunu</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71159575"/>
              </p:ext>
            </p:extLst>
          </p:nvPr>
        </p:nvGraphicFramePr>
        <p:xfrm>
          <a:off x="457200" y="1481328"/>
          <a:ext cx="8229600" cy="5260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4D1CE94F-9432-474C-8F06-2886F80197DD}"/>
              </a:ext>
            </a:extLst>
          </p:cNvPr>
          <p:cNvSpPr>
            <a:spLocks noGrp="1"/>
          </p:cNvSpPr>
          <p:nvPr>
            <p:ph type="title"/>
          </p:nvPr>
        </p:nvSpPr>
        <p:spPr/>
        <p:txBody>
          <a:bodyPr>
            <a:normAutofit/>
          </a:bodyPr>
          <a:lstStyle/>
          <a:p>
            <a:pPr algn="ctr"/>
            <a:r>
              <a:rPr lang="tr-TR" u="sng" dirty="0"/>
              <a:t>Program Bütçe</a:t>
            </a:r>
            <a:br>
              <a:rPr lang="tr-TR" u="sng" dirty="0"/>
            </a:br>
            <a:r>
              <a:rPr lang="tr-TR" u="sng" dirty="0">
                <a:solidFill>
                  <a:srgbClr val="00B0F0"/>
                </a:solidFill>
              </a:rPr>
              <a:t>Finans Kodu</a:t>
            </a:r>
            <a:endParaRPr lang="tr-TR" dirty="0">
              <a:solidFill>
                <a:srgbClr val="00B0F0"/>
              </a:solidFill>
            </a:endParaRPr>
          </a:p>
        </p:txBody>
      </p:sp>
      <p:graphicFrame>
        <p:nvGraphicFramePr>
          <p:cNvPr id="4" name="Tablo 4">
            <a:extLst>
              <a:ext uri="{FF2B5EF4-FFF2-40B4-BE49-F238E27FC236}">
                <a16:creationId xmlns:a16="http://schemas.microsoft.com/office/drawing/2014/main" id="{E40CB3FE-F640-47C8-8641-F73E255EC3D6}"/>
              </a:ext>
            </a:extLst>
          </p:cNvPr>
          <p:cNvGraphicFramePr>
            <a:graphicFrameLocks noGrp="1"/>
          </p:cNvGraphicFramePr>
          <p:nvPr>
            <p:ph idx="1"/>
            <p:extLst>
              <p:ext uri="{D42A27DB-BD31-4B8C-83A1-F6EECF244321}">
                <p14:modId xmlns:p14="http://schemas.microsoft.com/office/powerpoint/2010/main" val="3232547637"/>
              </p:ext>
            </p:extLst>
          </p:nvPr>
        </p:nvGraphicFramePr>
        <p:xfrm>
          <a:off x="1403648" y="2299842"/>
          <a:ext cx="5184576" cy="2562986"/>
        </p:xfrm>
        <a:graphic>
          <a:graphicData uri="http://schemas.openxmlformats.org/drawingml/2006/table">
            <a:tbl>
              <a:tblPr firstRow="1" bandRow="1">
                <a:tableStyleId>{5C22544A-7EE6-4342-B048-85BDC9FD1C3A}</a:tableStyleId>
              </a:tblPr>
              <a:tblGrid>
                <a:gridCol w="1487894">
                  <a:extLst>
                    <a:ext uri="{9D8B030D-6E8A-4147-A177-3AD203B41FA5}">
                      <a16:colId xmlns:a16="http://schemas.microsoft.com/office/drawing/2014/main" val="802771142"/>
                    </a:ext>
                  </a:extLst>
                </a:gridCol>
                <a:gridCol w="3696682">
                  <a:extLst>
                    <a:ext uri="{9D8B030D-6E8A-4147-A177-3AD203B41FA5}">
                      <a16:colId xmlns:a16="http://schemas.microsoft.com/office/drawing/2014/main" val="275227524"/>
                    </a:ext>
                  </a:extLst>
                </a:gridCol>
              </a:tblGrid>
              <a:tr h="625102">
                <a:tc>
                  <a:txBody>
                    <a:bodyPr/>
                    <a:lstStyle/>
                    <a:p>
                      <a:pPr algn="ctr"/>
                      <a:r>
                        <a:rPr lang="tr-TR" sz="2200" dirty="0">
                          <a:latin typeface="Tahoma" panose="020B0604030504040204" pitchFamily="34" charset="0"/>
                          <a:ea typeface="Tahoma" panose="020B0604030504040204" pitchFamily="34" charset="0"/>
                          <a:cs typeface="Tahoma" panose="020B0604030504040204" pitchFamily="34" charset="0"/>
                        </a:rPr>
                        <a:t>Kod</a:t>
                      </a:r>
                    </a:p>
                  </a:txBody>
                  <a:tcPr anchor="ctr"/>
                </a:tc>
                <a:tc>
                  <a:txBody>
                    <a:bodyPr/>
                    <a:lstStyle/>
                    <a:p>
                      <a:pPr algn="ctr"/>
                      <a:r>
                        <a:rPr lang="tr-TR" sz="2200" dirty="0">
                          <a:latin typeface="Tahoma" panose="020B0604030504040204" pitchFamily="34" charset="0"/>
                          <a:ea typeface="Tahoma" panose="020B0604030504040204" pitchFamily="34" charset="0"/>
                          <a:cs typeface="Tahoma" panose="020B0604030504040204" pitchFamily="34" charset="0"/>
                        </a:rPr>
                        <a:t>Açıklama</a:t>
                      </a:r>
                    </a:p>
                  </a:txBody>
                  <a:tcPr anchor="ctr"/>
                </a:tc>
                <a:extLst>
                  <a:ext uri="{0D108BD9-81ED-4DB2-BD59-A6C34878D82A}">
                    <a16:rowId xmlns:a16="http://schemas.microsoft.com/office/drawing/2014/main" val="3848892354"/>
                  </a:ext>
                </a:extLst>
              </a:tr>
              <a:tr h="758318">
                <a:tc>
                  <a:txBody>
                    <a:bodyPr/>
                    <a:lstStyle/>
                    <a:p>
                      <a:pPr algn="ctr"/>
                      <a:r>
                        <a:rPr lang="tr-TR" sz="2200" dirty="0">
                          <a:latin typeface="Tahoma" panose="020B0604030504040204" pitchFamily="34" charset="0"/>
                          <a:ea typeface="Tahoma" panose="020B0604030504040204" pitchFamily="34" charset="0"/>
                          <a:cs typeface="Tahoma" panose="020B0604030504040204" pitchFamily="34" charset="0"/>
                        </a:rPr>
                        <a:t>02</a:t>
                      </a:r>
                    </a:p>
                  </a:txBody>
                  <a:tcPr anchor="ctr"/>
                </a:tc>
                <a:tc>
                  <a:txBody>
                    <a:bodyPr/>
                    <a:lstStyle/>
                    <a:p>
                      <a:r>
                        <a:rPr lang="tr-TR" sz="2200" dirty="0">
                          <a:latin typeface="Tahoma" panose="020B0604030504040204" pitchFamily="34" charset="0"/>
                          <a:ea typeface="Tahoma" panose="020B0604030504040204" pitchFamily="34" charset="0"/>
                          <a:cs typeface="Tahoma" panose="020B0604030504040204" pitchFamily="34" charset="0"/>
                        </a:rPr>
                        <a:t>Özel Bütçe</a:t>
                      </a:r>
                    </a:p>
                  </a:txBody>
                  <a:tcPr anchor="ctr"/>
                </a:tc>
                <a:extLst>
                  <a:ext uri="{0D108BD9-81ED-4DB2-BD59-A6C34878D82A}">
                    <a16:rowId xmlns:a16="http://schemas.microsoft.com/office/drawing/2014/main" val="139292967"/>
                  </a:ext>
                </a:extLst>
              </a:tr>
              <a:tr h="1179566">
                <a:tc>
                  <a:txBody>
                    <a:bodyPr/>
                    <a:lstStyle/>
                    <a:p>
                      <a:pPr algn="ctr"/>
                      <a:r>
                        <a:rPr lang="tr-TR" sz="2200" dirty="0">
                          <a:latin typeface="Tahoma" panose="020B0604030504040204" pitchFamily="34" charset="0"/>
                          <a:ea typeface="Tahoma" panose="020B0604030504040204" pitchFamily="34" charset="0"/>
                          <a:cs typeface="Tahoma" panose="020B0604030504040204" pitchFamily="34" charset="0"/>
                        </a:rPr>
                        <a:t>13</a:t>
                      </a:r>
                    </a:p>
                  </a:txBody>
                  <a:tcPr anchor="ctr"/>
                </a:tc>
                <a:tc>
                  <a:txBody>
                    <a:bodyPr/>
                    <a:lstStyle/>
                    <a:p>
                      <a:r>
                        <a:rPr lang="tr-TR" sz="2200" dirty="0">
                          <a:latin typeface="Tahoma" panose="020B0604030504040204" pitchFamily="34" charset="0"/>
                          <a:ea typeface="Tahoma" panose="020B0604030504040204" pitchFamily="34" charset="0"/>
                          <a:cs typeface="Tahoma" panose="020B0604030504040204" pitchFamily="34" charset="0"/>
                        </a:rPr>
                        <a:t>Üniversite Öz Gelirleri</a:t>
                      </a:r>
                    </a:p>
                  </a:txBody>
                  <a:tcPr anchor="ctr"/>
                </a:tc>
                <a:extLst>
                  <a:ext uri="{0D108BD9-81ED-4DB2-BD59-A6C34878D82A}">
                    <a16:rowId xmlns:a16="http://schemas.microsoft.com/office/drawing/2014/main" val="3020816034"/>
                  </a:ext>
                </a:extLst>
              </a:tr>
            </a:tbl>
          </a:graphicData>
        </a:graphic>
      </p:graphicFrame>
    </p:spTree>
    <p:extLst>
      <p:ext uri="{BB962C8B-B14F-4D97-AF65-F5344CB8AC3E}">
        <p14:creationId xmlns:p14="http://schemas.microsoft.com/office/powerpoint/2010/main" val="24844612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CA0046A8-645D-46DA-9896-38D744756158}"/>
              </a:ext>
            </a:extLst>
          </p:cNvPr>
          <p:cNvSpPr>
            <a:spLocks noGrp="1"/>
          </p:cNvSpPr>
          <p:nvPr>
            <p:ph type="title"/>
          </p:nvPr>
        </p:nvSpPr>
        <p:spPr/>
        <p:txBody>
          <a:bodyPr>
            <a:normAutofit/>
          </a:bodyPr>
          <a:lstStyle/>
          <a:p>
            <a:pPr algn="ctr"/>
            <a:r>
              <a:rPr lang="tr-TR" u="sng" dirty="0"/>
              <a:t>Program Bütçe</a:t>
            </a:r>
            <a:br>
              <a:rPr lang="tr-TR" u="sng" dirty="0"/>
            </a:br>
            <a:r>
              <a:rPr lang="tr-TR" u="sng" dirty="0">
                <a:solidFill>
                  <a:srgbClr val="00B0F0"/>
                </a:solidFill>
              </a:rPr>
              <a:t>Program Sınıflandırması</a:t>
            </a:r>
            <a:endParaRPr lang="tr-TR" dirty="0">
              <a:solidFill>
                <a:srgbClr val="00B0F0"/>
              </a:solidFill>
            </a:endParaRPr>
          </a:p>
        </p:txBody>
      </p:sp>
      <p:graphicFrame>
        <p:nvGraphicFramePr>
          <p:cNvPr id="5" name="Tablo 5">
            <a:extLst>
              <a:ext uri="{FF2B5EF4-FFF2-40B4-BE49-F238E27FC236}">
                <a16:creationId xmlns:a16="http://schemas.microsoft.com/office/drawing/2014/main" id="{1BC8A4EE-2ED7-4BD1-AF17-49AC573B0D48}"/>
              </a:ext>
            </a:extLst>
          </p:cNvPr>
          <p:cNvGraphicFramePr>
            <a:graphicFrameLocks noGrp="1"/>
          </p:cNvGraphicFramePr>
          <p:nvPr>
            <p:ph idx="1"/>
            <p:extLst>
              <p:ext uri="{D42A27DB-BD31-4B8C-83A1-F6EECF244321}">
                <p14:modId xmlns:p14="http://schemas.microsoft.com/office/powerpoint/2010/main" val="1191887925"/>
              </p:ext>
            </p:extLst>
          </p:nvPr>
        </p:nvGraphicFramePr>
        <p:xfrm>
          <a:off x="714400" y="2204864"/>
          <a:ext cx="7715199" cy="3132544"/>
        </p:xfrm>
        <a:graphic>
          <a:graphicData uri="http://schemas.openxmlformats.org/drawingml/2006/table">
            <a:tbl>
              <a:tblPr firstRow="1" bandRow="1">
                <a:tableStyleId>{5C22544A-7EE6-4342-B048-85BDC9FD1C3A}</a:tableStyleId>
              </a:tblPr>
              <a:tblGrid>
                <a:gridCol w="2571733">
                  <a:extLst>
                    <a:ext uri="{9D8B030D-6E8A-4147-A177-3AD203B41FA5}">
                      <a16:colId xmlns:a16="http://schemas.microsoft.com/office/drawing/2014/main" val="444839021"/>
                    </a:ext>
                  </a:extLst>
                </a:gridCol>
                <a:gridCol w="3055235">
                  <a:extLst>
                    <a:ext uri="{9D8B030D-6E8A-4147-A177-3AD203B41FA5}">
                      <a16:colId xmlns:a16="http://schemas.microsoft.com/office/drawing/2014/main" val="2883496831"/>
                    </a:ext>
                  </a:extLst>
                </a:gridCol>
                <a:gridCol w="2088231">
                  <a:extLst>
                    <a:ext uri="{9D8B030D-6E8A-4147-A177-3AD203B41FA5}">
                      <a16:colId xmlns:a16="http://schemas.microsoft.com/office/drawing/2014/main" val="2700516089"/>
                    </a:ext>
                  </a:extLst>
                </a:gridCol>
              </a:tblGrid>
              <a:tr h="720080">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Açıklama</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Program Sınıflandırması</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Finans Kodu</a:t>
                      </a:r>
                    </a:p>
                  </a:txBody>
                  <a:tcPr anchor="ctr"/>
                </a:tc>
                <a:extLst>
                  <a:ext uri="{0D108BD9-81ED-4DB2-BD59-A6C34878D82A}">
                    <a16:rowId xmlns:a16="http://schemas.microsoft.com/office/drawing/2014/main" val="592153410"/>
                  </a:ext>
                </a:extLst>
              </a:tr>
              <a:tr h="504056">
                <a:tc>
                  <a:txBody>
                    <a:bodyPr/>
                    <a:lstStyle/>
                    <a:p>
                      <a:r>
                        <a:rPr lang="tr-TR" sz="2000" dirty="0">
                          <a:latin typeface="Tahoma" panose="020B0604030504040204" pitchFamily="34" charset="0"/>
                          <a:ea typeface="Tahoma" panose="020B0604030504040204" pitchFamily="34" charset="0"/>
                          <a:cs typeface="Tahoma" panose="020B0604030504040204" pitchFamily="34" charset="0"/>
                        </a:rPr>
                        <a:t>Birinci Öğretim</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62.239.756.3653</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02</a:t>
                      </a:r>
                    </a:p>
                  </a:txBody>
                  <a:tcPr anchor="ctr"/>
                </a:tc>
                <a:extLst>
                  <a:ext uri="{0D108BD9-81ED-4DB2-BD59-A6C34878D82A}">
                    <a16:rowId xmlns:a16="http://schemas.microsoft.com/office/drawing/2014/main" val="3612649615"/>
                  </a:ext>
                </a:extLst>
              </a:tr>
              <a:tr h="504056">
                <a:tc>
                  <a:txBody>
                    <a:bodyPr/>
                    <a:lstStyle/>
                    <a:p>
                      <a:r>
                        <a:rPr lang="tr-TR" sz="2000" dirty="0">
                          <a:latin typeface="Tahoma" panose="020B0604030504040204" pitchFamily="34" charset="0"/>
                          <a:ea typeface="Tahoma" panose="020B0604030504040204" pitchFamily="34" charset="0"/>
                          <a:cs typeface="Tahoma" panose="020B0604030504040204" pitchFamily="34" charset="0"/>
                        </a:rPr>
                        <a:t>İkinci Öğretim</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62.239.759.3656</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13</a:t>
                      </a:r>
                    </a:p>
                  </a:txBody>
                  <a:tcPr anchor="ctr"/>
                </a:tc>
                <a:extLst>
                  <a:ext uri="{0D108BD9-81ED-4DB2-BD59-A6C34878D82A}">
                    <a16:rowId xmlns:a16="http://schemas.microsoft.com/office/drawing/2014/main" val="1510051452"/>
                  </a:ext>
                </a:extLst>
              </a:tr>
              <a:tr h="504056">
                <a:tc>
                  <a:txBody>
                    <a:bodyPr/>
                    <a:lstStyle/>
                    <a:p>
                      <a:r>
                        <a:rPr lang="tr-TR" sz="2000" dirty="0">
                          <a:latin typeface="Tahoma" panose="020B0604030504040204" pitchFamily="34" charset="0"/>
                          <a:ea typeface="Tahoma" panose="020B0604030504040204" pitchFamily="34" charset="0"/>
                          <a:cs typeface="Tahoma" panose="020B0604030504040204" pitchFamily="34" charset="0"/>
                        </a:rPr>
                        <a:t>Uzaktan Eğitim</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62.239.763.3660</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13</a:t>
                      </a:r>
                    </a:p>
                  </a:txBody>
                  <a:tcPr anchor="ctr"/>
                </a:tc>
                <a:extLst>
                  <a:ext uri="{0D108BD9-81ED-4DB2-BD59-A6C34878D82A}">
                    <a16:rowId xmlns:a16="http://schemas.microsoft.com/office/drawing/2014/main" val="509258204"/>
                  </a:ext>
                </a:extLst>
              </a:tr>
              <a:tr h="504056">
                <a:tc>
                  <a:txBody>
                    <a:bodyPr/>
                    <a:lstStyle/>
                    <a:p>
                      <a:r>
                        <a:rPr lang="tr-TR" sz="2000" dirty="0">
                          <a:latin typeface="Tahoma" panose="020B0604030504040204" pitchFamily="34" charset="0"/>
                          <a:ea typeface="Tahoma" panose="020B0604030504040204" pitchFamily="34" charset="0"/>
                          <a:cs typeface="Tahoma" panose="020B0604030504040204" pitchFamily="34" charset="0"/>
                        </a:rPr>
                        <a:t>Tezsiz </a:t>
                      </a:r>
                      <a:r>
                        <a:rPr lang="tr-TR" sz="2000" dirty="0" err="1">
                          <a:latin typeface="Tahoma" panose="020B0604030504040204" pitchFamily="34" charset="0"/>
                          <a:ea typeface="Tahoma" panose="020B0604030504040204" pitchFamily="34" charset="0"/>
                          <a:cs typeface="Tahoma" panose="020B0604030504040204" pitchFamily="34" charset="0"/>
                        </a:rPr>
                        <a:t>Yük.Lisans</a:t>
                      </a:r>
                      <a:endParaRPr lang="tr-TR" sz="20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62.239.761.3658</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13</a:t>
                      </a:r>
                    </a:p>
                  </a:txBody>
                  <a:tcPr anchor="ctr"/>
                </a:tc>
                <a:extLst>
                  <a:ext uri="{0D108BD9-81ED-4DB2-BD59-A6C34878D82A}">
                    <a16:rowId xmlns:a16="http://schemas.microsoft.com/office/drawing/2014/main" val="1778840862"/>
                  </a:ext>
                </a:extLst>
              </a:tr>
              <a:tr h="370840">
                <a:tc>
                  <a:txBody>
                    <a:bodyPr/>
                    <a:lstStyle/>
                    <a:p>
                      <a:r>
                        <a:rPr lang="tr-TR" sz="2000" dirty="0">
                          <a:latin typeface="Tahoma" panose="020B0604030504040204" pitchFamily="34" charset="0"/>
                          <a:ea typeface="Tahoma" panose="020B0604030504040204" pitchFamily="34" charset="0"/>
                          <a:cs typeface="Tahoma" panose="020B0604030504040204" pitchFamily="34" charset="0"/>
                        </a:rPr>
                        <a:t>Yaz Okulu</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62.239.760.3657</a:t>
                      </a:r>
                    </a:p>
                  </a:txBody>
                  <a:tcPr anchor="ctr"/>
                </a:tc>
                <a:tc>
                  <a:txBody>
                    <a:bodyPr/>
                    <a:lstStyle/>
                    <a:p>
                      <a:pPr algn="ctr"/>
                      <a:r>
                        <a:rPr lang="tr-TR" sz="2000" dirty="0">
                          <a:latin typeface="Tahoma" panose="020B0604030504040204" pitchFamily="34" charset="0"/>
                          <a:ea typeface="Tahoma" panose="020B0604030504040204" pitchFamily="34" charset="0"/>
                          <a:cs typeface="Tahoma" panose="020B0604030504040204" pitchFamily="34" charset="0"/>
                        </a:rPr>
                        <a:t>13</a:t>
                      </a:r>
                    </a:p>
                  </a:txBody>
                  <a:tcPr anchor="ctr"/>
                </a:tc>
                <a:extLst>
                  <a:ext uri="{0D108BD9-81ED-4DB2-BD59-A6C34878D82A}">
                    <a16:rowId xmlns:a16="http://schemas.microsoft.com/office/drawing/2014/main" val="2351285181"/>
                  </a:ext>
                </a:extLst>
              </a:tr>
            </a:tbl>
          </a:graphicData>
        </a:graphic>
      </p:graphicFrame>
    </p:spTree>
    <p:extLst>
      <p:ext uri="{BB962C8B-B14F-4D97-AF65-F5344CB8AC3E}">
        <p14:creationId xmlns:p14="http://schemas.microsoft.com/office/powerpoint/2010/main" val="39854279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210DC5A3-A1A7-43CD-A525-D85477363880}"/>
              </a:ext>
            </a:extLst>
          </p:cNvPr>
          <p:cNvSpPr>
            <a:spLocks noGrp="1"/>
          </p:cNvSpPr>
          <p:nvPr>
            <p:ph type="title"/>
          </p:nvPr>
        </p:nvSpPr>
        <p:spPr/>
        <p:txBody>
          <a:bodyPr>
            <a:normAutofit/>
          </a:bodyPr>
          <a:lstStyle/>
          <a:p>
            <a:pPr algn="ctr"/>
            <a:r>
              <a:rPr lang="tr-TR" u="sng" dirty="0"/>
              <a:t>Program Bütçe</a:t>
            </a:r>
            <a:br>
              <a:rPr lang="tr-TR" u="sng" dirty="0"/>
            </a:br>
            <a:r>
              <a:rPr lang="tr-TR" u="sng" dirty="0">
                <a:solidFill>
                  <a:srgbClr val="00B0F0"/>
                </a:solidFill>
              </a:rPr>
              <a:t>Ekonomik Sınıflandırma</a:t>
            </a:r>
            <a:endParaRPr lang="tr-TR" dirty="0">
              <a:solidFill>
                <a:srgbClr val="00B0F0"/>
              </a:solidFill>
            </a:endParaRPr>
          </a:p>
        </p:txBody>
      </p:sp>
      <p:graphicFrame>
        <p:nvGraphicFramePr>
          <p:cNvPr id="4" name="Tablo 4">
            <a:extLst>
              <a:ext uri="{FF2B5EF4-FFF2-40B4-BE49-F238E27FC236}">
                <a16:creationId xmlns:a16="http://schemas.microsoft.com/office/drawing/2014/main" id="{B3238839-9615-41B8-AC58-E04984C1B1AA}"/>
              </a:ext>
            </a:extLst>
          </p:cNvPr>
          <p:cNvGraphicFramePr>
            <a:graphicFrameLocks noGrp="1"/>
          </p:cNvGraphicFramePr>
          <p:nvPr>
            <p:ph idx="1"/>
            <p:extLst>
              <p:ext uri="{D42A27DB-BD31-4B8C-83A1-F6EECF244321}">
                <p14:modId xmlns:p14="http://schemas.microsoft.com/office/powerpoint/2010/main" val="1665939541"/>
              </p:ext>
            </p:extLst>
          </p:nvPr>
        </p:nvGraphicFramePr>
        <p:xfrm>
          <a:off x="485257" y="2204864"/>
          <a:ext cx="8229600" cy="2124236"/>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564425745"/>
                    </a:ext>
                  </a:extLst>
                </a:gridCol>
                <a:gridCol w="4114800">
                  <a:extLst>
                    <a:ext uri="{9D8B030D-6E8A-4147-A177-3AD203B41FA5}">
                      <a16:colId xmlns:a16="http://schemas.microsoft.com/office/drawing/2014/main" val="264846666"/>
                    </a:ext>
                  </a:extLst>
                </a:gridCol>
              </a:tblGrid>
              <a:tr h="1224136">
                <a:tc>
                  <a:txBody>
                    <a:bodyPr/>
                    <a:lstStyle/>
                    <a:p>
                      <a:pPr algn="ctr"/>
                      <a:r>
                        <a:rPr lang="tr-TR" sz="2500" dirty="0"/>
                        <a:t>Eski</a:t>
                      </a:r>
                    </a:p>
                    <a:p>
                      <a:pPr algn="ctr"/>
                      <a:r>
                        <a:rPr lang="tr-TR" sz="2500" dirty="0"/>
                        <a:t> Kod Yapısı</a:t>
                      </a:r>
                    </a:p>
                  </a:txBody>
                  <a:tcPr anchor="ctr"/>
                </a:tc>
                <a:tc>
                  <a:txBody>
                    <a:bodyPr/>
                    <a:lstStyle/>
                    <a:p>
                      <a:pPr algn="ctr"/>
                      <a:r>
                        <a:rPr lang="tr-TR" sz="2500" dirty="0"/>
                        <a:t>Yeni </a:t>
                      </a:r>
                    </a:p>
                    <a:p>
                      <a:pPr algn="ctr"/>
                      <a:r>
                        <a:rPr lang="tr-TR" sz="2500" dirty="0"/>
                        <a:t>Kod Yapısı</a:t>
                      </a:r>
                    </a:p>
                  </a:txBody>
                  <a:tcPr anchor="ctr"/>
                </a:tc>
                <a:extLst>
                  <a:ext uri="{0D108BD9-81ED-4DB2-BD59-A6C34878D82A}">
                    <a16:rowId xmlns:a16="http://schemas.microsoft.com/office/drawing/2014/main" val="3318801354"/>
                  </a:ext>
                </a:extLst>
              </a:tr>
              <a:tr h="900100">
                <a:tc>
                  <a:txBody>
                    <a:bodyPr/>
                    <a:lstStyle/>
                    <a:p>
                      <a:pPr algn="ctr"/>
                      <a:r>
                        <a:rPr lang="tr-TR" sz="2200" dirty="0"/>
                        <a:t>03.2.1.01 - Kırtasiye Alımları</a:t>
                      </a:r>
                    </a:p>
                  </a:txBody>
                  <a:tcPr anchor="ctr"/>
                </a:tc>
                <a:tc>
                  <a:txBody>
                    <a:bodyPr/>
                    <a:lstStyle/>
                    <a:p>
                      <a:pPr algn="ctr"/>
                      <a:r>
                        <a:rPr lang="tr-TR" sz="2200" dirty="0"/>
                        <a:t>03.02.10.01 - Kırtasiye Alımları</a:t>
                      </a:r>
                    </a:p>
                  </a:txBody>
                  <a:tcPr anchor="ctr"/>
                </a:tc>
                <a:extLst>
                  <a:ext uri="{0D108BD9-81ED-4DB2-BD59-A6C34878D82A}">
                    <a16:rowId xmlns:a16="http://schemas.microsoft.com/office/drawing/2014/main" val="1225169379"/>
                  </a:ext>
                </a:extLst>
              </a:tr>
            </a:tbl>
          </a:graphicData>
        </a:graphic>
      </p:graphicFrame>
    </p:spTree>
    <p:extLst>
      <p:ext uri="{BB962C8B-B14F-4D97-AF65-F5344CB8AC3E}">
        <p14:creationId xmlns:p14="http://schemas.microsoft.com/office/powerpoint/2010/main" val="395615899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chemeClr val="accent3"/>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04056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algn="just">
              <a:buNone/>
              <a:defRPr/>
            </a:pPr>
            <a:r>
              <a:rPr lang="tr-TR" sz="2800" dirty="0"/>
              <a:t>	</a:t>
            </a:r>
            <a:r>
              <a:rPr lang="tr-TR" sz="2800" i="1" dirty="0"/>
              <a:t> </a:t>
            </a:r>
          </a:p>
          <a:p>
            <a:pPr marL="0" algn="just">
              <a:buNone/>
              <a:defRPr/>
            </a:pPr>
            <a:r>
              <a:rPr lang="tr-TR"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tr-TR" sz="2200" i="1" dirty="0">
                <a:solidFill>
                  <a:srgbClr val="7030A0"/>
                </a:solidFill>
                <a:latin typeface="Tahoma" panose="020B0604030504040204" pitchFamily="34" charset="0"/>
                <a:ea typeface="Tahoma" panose="020B0604030504040204" pitchFamily="34" charset="0"/>
                <a:cs typeface="Tahoma" panose="020B0604030504040204" pitchFamily="34" charset="0"/>
              </a:rPr>
              <a:t>Yükseköğretim kurumları ortak program dahilinde program bütçe ile yeni bütçeleme anlayışıyla, idare esaslı bütçelemeye geçilmekle birlikte, harcamalar idareler tarafından birimler itibarıyla izlenmeye devam edilecektir. Bu çerçevede, harcama yetkilileri üst yönetici tarafından ödenek gönderme belgesi ile belirlenecektir. Harcama yetkililiği, ödenek gönderme kuralları ve uygulamaya ilişkin diğer esas ve usuller Strateji ve Bütçe Başkanlığınca belirlenecektir.</a:t>
            </a:r>
            <a:endPar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040560"/>
          </a:xfrm>
        </p:spPr>
        <p:style>
          <a:lnRef idx="2">
            <a:schemeClr val="accent6"/>
          </a:lnRef>
          <a:fillRef idx="1">
            <a:schemeClr val="lt1"/>
          </a:fillRef>
          <a:effectRef idx="0">
            <a:schemeClr val="accent6"/>
          </a:effectRef>
          <a:fontRef idx="minor">
            <a:schemeClr val="dk1"/>
          </a:fontRef>
        </p:style>
        <p:txBody>
          <a:bodyPr rtlCol="0">
            <a:normAutofit fontScale="92500"/>
          </a:bodyPr>
          <a:lstStyle/>
          <a:p>
            <a:pPr marL="109728" indent="0" algn="just">
              <a:buNone/>
            </a:pP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Aşağıda yer alan Cari Giderler her bir alım için ihtiyacın nereden ve hangi usulle temin edileceğine bakılmaksızın vergiler dâhil olmak üzere; </a:t>
            </a:r>
          </a:p>
          <a:p>
            <a:pPr marL="109728" indent="0" algn="just">
              <a:buNone/>
            </a:pPr>
            <a:endPar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endParaRP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Menkul mal alımlarında 155 bin Türk Lirasını, </a:t>
            </a:r>
          </a:p>
          <a:p>
            <a:r>
              <a:rPr lang="tr-TR" sz="2200" b="0" i="0" u="none" strike="noStrike" baseline="0" dirty="0" err="1">
                <a:solidFill>
                  <a:srgbClr val="211D1E"/>
                </a:solidFill>
                <a:latin typeface="Tahoma" panose="020B0604030504040204" pitchFamily="34" charset="0"/>
                <a:ea typeface="Tahoma" panose="020B0604030504040204" pitchFamily="34" charset="0"/>
                <a:cs typeface="Tahoma" panose="020B0604030504040204" pitchFamily="34" charset="0"/>
              </a:rPr>
              <a:t>Gayrimaddi</a:t>
            </a: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hak alımlarında 122 bin Türk Lirasını, </a:t>
            </a: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Menkul malların bakım ve onarımlarında 155 bin Türk Lirasını, </a:t>
            </a:r>
          </a:p>
          <a:p>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Gayrimenkullerin bakım ve onarımlarında 338 bin Türk Lirasını, </a:t>
            </a:r>
          </a:p>
          <a:p>
            <a:endPar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endParaRPr>
          </a:p>
          <a:p>
            <a:pPr marL="109728" indent="0" algn="just">
              <a:buNone/>
            </a:pP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aşan tutarlar “03-Mal ve Hizmet Alım Giderleri” tertiplerinden ödenemez. “06-Sermaye </a:t>
            </a:r>
            <a:r>
              <a:rPr lang="tr-TR" sz="2200" b="0" i="0" u="none" strike="noStrike" baseline="0" dirty="0" err="1">
                <a:solidFill>
                  <a:srgbClr val="211D1E"/>
                </a:solidFill>
                <a:latin typeface="Tahoma" panose="020B0604030504040204" pitchFamily="34" charset="0"/>
                <a:ea typeface="Tahoma" panose="020B0604030504040204" pitchFamily="34" charset="0"/>
                <a:cs typeface="Tahoma" panose="020B0604030504040204" pitchFamily="34" charset="0"/>
              </a:rPr>
              <a:t>Giderleri”ne</a:t>
            </a:r>
            <a:r>
              <a:rPr lang="tr-TR" sz="22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ilişkin olarak yukarıdaki limitlerin uygulanmasında toplam proje ödeneği esas alınır.</a:t>
            </a:r>
            <a:r>
              <a:rPr lang="tr-TR" sz="1800" b="0" i="0" u="none" strike="noStrike" baseline="0" dirty="0">
                <a:solidFill>
                  <a:srgbClr val="211D1E"/>
                </a:solidFill>
                <a:latin typeface="Tahoma" panose="020B0604030504040204" pitchFamily="34" charset="0"/>
                <a:ea typeface="Tahoma" panose="020B0604030504040204" pitchFamily="34" charset="0"/>
                <a:cs typeface="Tahoma" panose="020B0604030504040204" pitchFamily="34" charset="0"/>
              </a:rPr>
              <a:t> </a:t>
            </a:r>
            <a:r>
              <a:rPr lang="tr-TR" sz="3300"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0" algn="just">
              <a:buNone/>
              <a:defRPr/>
            </a:pPr>
            <a:endParaRPr lang="tr-TR" dirty="0">
              <a:solidFill>
                <a:srgbClr val="FF0000"/>
              </a:solidFill>
              <a:latin typeface="Albertus MT Lt" panose="020E05020303040203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tr-TR" sz="36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457200" y="1124744"/>
            <a:ext cx="8229600" cy="5001419"/>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algn="just" eaLnBrk="1" fontAlgn="auto" hangingPunct="1">
              <a:spcAft>
                <a:spcPts val="0"/>
              </a:spcAft>
              <a:buFont typeface="Arial" pitchFamily="34" charset="0"/>
              <a:buChar char="•"/>
              <a:defRPr/>
            </a:pPr>
            <a:r>
              <a:rPr lang="tr-TR" sz="2100"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Bütçe Teklifi Gelire Göre Hazırlanmalıdır ve Gelir Hesaplama Cetveli Bütçe Teklifine Eklenmelidir.</a:t>
            </a:r>
          </a:p>
          <a:p>
            <a:pPr algn="just" eaLnBrk="1" fontAlgn="auto" hangingPunct="1">
              <a:spcAft>
                <a:spcPts val="0"/>
              </a:spcAft>
              <a:buFont typeface="Arial" pitchFamily="34" charset="0"/>
              <a:buChar char="•"/>
              <a:defRPr/>
            </a:pPr>
            <a:r>
              <a:rPr lang="tr-TR" sz="2100"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Gelirlerinde, (%10) SKS Payı Düşüldükten Sonra (%70) Ek Ders Ücretleri Hesaplanacaktır.</a:t>
            </a:r>
          </a:p>
          <a:p>
            <a:pPr algn="just" eaLnBrk="1" fontAlgn="auto" hangingPunct="1">
              <a:spcAft>
                <a:spcPts val="0"/>
              </a:spcAft>
              <a:buFont typeface="Arial" pitchFamily="34" charset="0"/>
              <a:buChar char="•"/>
              <a:defRPr/>
            </a:pPr>
            <a:r>
              <a:rPr lang="tr-TR" sz="2100" dirty="0">
                <a:solidFill>
                  <a:srgbClr val="7030A0"/>
                </a:solidFill>
                <a:latin typeface="Tahoma" panose="020B0604030504040204" pitchFamily="34" charset="0"/>
                <a:ea typeface="Tahoma" panose="020B0604030504040204" pitchFamily="34" charset="0"/>
                <a:cs typeface="Tahoma" panose="020B0604030504040204" pitchFamily="34" charset="0"/>
              </a:rPr>
              <a:t>İkinci Öğretim Bütçe Tekliflerinin SKS ve Ek Ders Ücretinden Sonra Kalan Ödeneğin Yarısını Birim, Diğer Yarısını da Rektörlük Tefrik Edecektir.</a:t>
            </a:r>
          </a:p>
          <a:p>
            <a:pPr algn="just" eaLnBrk="1" fontAlgn="auto" hangingPunct="1">
              <a:spcAft>
                <a:spcPts val="0"/>
              </a:spcAft>
              <a:buFont typeface="Arial" pitchFamily="34" charset="0"/>
              <a:buChar char="•"/>
              <a:defRPr/>
            </a:pPr>
            <a:r>
              <a:rPr lang="tr-TR" sz="2100" dirty="0">
                <a:solidFill>
                  <a:srgbClr val="7030A0"/>
                </a:solidFill>
                <a:latin typeface="Tahoma" panose="020B0604030504040204" pitchFamily="34" charset="0"/>
                <a:ea typeface="Tahoma" panose="020B0604030504040204" pitchFamily="34" charset="0"/>
                <a:cs typeface="Tahoma" panose="020B0604030504040204" pitchFamily="34" charset="0"/>
              </a:rPr>
              <a:t>2026 Yılı Orta Vadeli Mali Plana Göre Bütçe Artışları Yüzde Olarak;</a:t>
            </a:r>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dirty="0"/>
          </a:p>
          <a:p>
            <a:pPr marL="0" indent="-514350" eaLnBrk="1" fontAlgn="auto" hangingPunct="1">
              <a:spcAft>
                <a:spcPts val="0"/>
              </a:spcAft>
              <a:buFont typeface="Arial" pitchFamily="34" charset="0"/>
              <a:buNone/>
              <a:defRPr/>
            </a:pPr>
            <a:endParaRPr lang="tr-TR" sz="2000" dirty="0"/>
          </a:p>
        </p:txBody>
      </p:sp>
      <p:graphicFrame>
        <p:nvGraphicFramePr>
          <p:cNvPr id="4" name="3 Tablo"/>
          <p:cNvGraphicFramePr>
            <a:graphicFrameLocks noGrp="1"/>
          </p:cNvGraphicFramePr>
          <p:nvPr>
            <p:extLst>
              <p:ext uri="{D42A27DB-BD31-4B8C-83A1-F6EECF244321}">
                <p14:modId xmlns:p14="http://schemas.microsoft.com/office/powerpoint/2010/main" val="4063974452"/>
              </p:ext>
            </p:extLst>
          </p:nvPr>
        </p:nvGraphicFramePr>
        <p:xfrm>
          <a:off x="899592" y="4509120"/>
          <a:ext cx="7416824" cy="1463040"/>
        </p:xfrm>
        <a:graphic>
          <a:graphicData uri="http://schemas.openxmlformats.org/drawingml/2006/table">
            <a:tbl>
              <a:tblPr firstRow="1" bandRow="1">
                <a:tableStyleId>{5C22544A-7EE6-4342-B048-85BDC9FD1C3A}</a:tableStyleId>
              </a:tblPr>
              <a:tblGrid>
                <a:gridCol w="3211264">
                  <a:extLst>
                    <a:ext uri="{9D8B030D-6E8A-4147-A177-3AD203B41FA5}">
                      <a16:colId xmlns:a16="http://schemas.microsoft.com/office/drawing/2014/main" val="20000"/>
                    </a:ext>
                  </a:extLst>
                </a:gridCol>
                <a:gridCol w="1685280">
                  <a:extLst>
                    <a:ext uri="{9D8B030D-6E8A-4147-A177-3AD203B41FA5}">
                      <a16:colId xmlns:a16="http://schemas.microsoft.com/office/drawing/2014/main" val="20001"/>
                    </a:ext>
                  </a:extLst>
                </a:gridCol>
                <a:gridCol w="1581648">
                  <a:extLst>
                    <a:ext uri="{9D8B030D-6E8A-4147-A177-3AD203B41FA5}">
                      <a16:colId xmlns:a16="http://schemas.microsoft.com/office/drawing/2014/main" val="20002"/>
                    </a:ext>
                  </a:extLst>
                </a:gridCol>
                <a:gridCol w="938632">
                  <a:extLst>
                    <a:ext uri="{9D8B030D-6E8A-4147-A177-3AD203B41FA5}">
                      <a16:colId xmlns:a16="http://schemas.microsoft.com/office/drawing/2014/main" val="20003"/>
                    </a:ext>
                  </a:extLst>
                </a:gridCol>
              </a:tblGrid>
              <a:tr h="0">
                <a:tc>
                  <a:txBody>
                    <a:bodyPr/>
                    <a:lstStyle/>
                    <a:p>
                      <a:r>
                        <a:rPr lang="tr-TR" b="0" dirty="0">
                          <a:latin typeface="Tahoma" panose="020B0604030504040204" pitchFamily="34" charset="0"/>
                          <a:ea typeface="Tahoma" panose="020B0604030504040204" pitchFamily="34" charset="0"/>
                          <a:cs typeface="Tahoma" panose="020B0604030504040204" pitchFamily="34" charset="0"/>
                        </a:rPr>
                        <a:t>Ekonomik Kod</a:t>
                      </a:r>
                    </a:p>
                  </a:txBody>
                  <a:tcPr/>
                </a:tc>
                <a:tc>
                  <a:txBody>
                    <a:bodyPr/>
                    <a:lstStyle/>
                    <a:p>
                      <a:pPr algn="ctr"/>
                      <a:r>
                        <a:rPr lang="tr-TR" b="0" dirty="0">
                          <a:latin typeface="Tahoma" panose="020B0604030504040204" pitchFamily="34" charset="0"/>
                          <a:ea typeface="Tahoma" panose="020B0604030504040204" pitchFamily="34" charset="0"/>
                          <a:cs typeface="Tahoma" panose="020B0604030504040204" pitchFamily="34" charset="0"/>
                        </a:rPr>
                        <a:t>2027</a:t>
                      </a:r>
                    </a:p>
                  </a:txBody>
                  <a:tcPr/>
                </a:tc>
                <a:tc>
                  <a:txBody>
                    <a:bodyPr/>
                    <a:lstStyle/>
                    <a:p>
                      <a:pPr algn="ctr"/>
                      <a:r>
                        <a:rPr lang="tr-TR" b="0" dirty="0">
                          <a:latin typeface="Tahoma" panose="020B0604030504040204" pitchFamily="34" charset="0"/>
                          <a:ea typeface="Tahoma" panose="020B0604030504040204" pitchFamily="34" charset="0"/>
                          <a:cs typeface="Tahoma" panose="020B0604030504040204" pitchFamily="34" charset="0"/>
                        </a:rPr>
                        <a:t>2028</a:t>
                      </a:r>
                    </a:p>
                  </a:txBody>
                  <a:tcPr/>
                </a:tc>
                <a:tc>
                  <a:txBody>
                    <a:bodyPr/>
                    <a:lstStyle/>
                    <a:p>
                      <a:pPr algn="ctr"/>
                      <a:r>
                        <a:rPr lang="tr-TR" b="0" dirty="0">
                          <a:latin typeface="Tahoma" panose="020B0604030504040204" pitchFamily="34" charset="0"/>
                          <a:ea typeface="Tahoma" panose="020B0604030504040204" pitchFamily="34" charset="0"/>
                          <a:cs typeface="Tahoma" panose="020B0604030504040204" pitchFamily="34" charset="0"/>
                        </a:rPr>
                        <a:t>2029</a:t>
                      </a:r>
                    </a:p>
                  </a:txBody>
                  <a:tcPr/>
                </a:tc>
                <a:extLst>
                  <a:ext uri="{0D108BD9-81ED-4DB2-BD59-A6C34878D82A}">
                    <a16:rowId xmlns:a16="http://schemas.microsoft.com/office/drawing/2014/main" val="10000"/>
                  </a:ext>
                </a:extLst>
              </a:tr>
              <a:tr h="0">
                <a:tc>
                  <a:txBody>
                    <a:bodyPr/>
                    <a:lstStyle/>
                    <a:p>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01-Personel Giderleri</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11</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9</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5</a:t>
                      </a:r>
                    </a:p>
                  </a:txBody>
                  <a:tcPr/>
                </a:tc>
                <a:extLst>
                  <a:ext uri="{0D108BD9-81ED-4DB2-BD59-A6C34878D82A}">
                    <a16:rowId xmlns:a16="http://schemas.microsoft.com/office/drawing/2014/main" val="10001"/>
                  </a:ext>
                </a:extLst>
              </a:tr>
              <a:tr h="0">
                <a:tc>
                  <a:txBody>
                    <a:bodyPr/>
                    <a:lstStyle/>
                    <a:p>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02-SGK Dev. Primi</a:t>
                      </a:r>
                      <a:r>
                        <a:rPr lang="tr-TR" b="0" baseline="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tr-TR" b="0" baseline="0" dirty="0" err="1">
                          <a:solidFill>
                            <a:srgbClr val="7030A0"/>
                          </a:solidFill>
                          <a:latin typeface="Tahoma" panose="020B0604030504040204" pitchFamily="34" charset="0"/>
                          <a:ea typeface="Tahoma" panose="020B0604030504040204" pitchFamily="34" charset="0"/>
                          <a:cs typeface="Tahoma" panose="020B0604030504040204" pitchFamily="34" charset="0"/>
                        </a:rPr>
                        <a:t>Gid</a:t>
                      </a:r>
                      <a:r>
                        <a:rPr lang="tr-TR" b="0" baseline="0" dirty="0">
                          <a:solidFill>
                            <a:srgbClr val="7030A0"/>
                          </a:solidFill>
                          <a:latin typeface="Tahoma" panose="020B0604030504040204" pitchFamily="34" charset="0"/>
                          <a:ea typeface="Tahoma" panose="020B0604030504040204" pitchFamily="34" charset="0"/>
                          <a:cs typeface="Tahoma" panose="020B0604030504040204" pitchFamily="34" charset="0"/>
                        </a:rPr>
                        <a:t>.</a:t>
                      </a:r>
                      <a:endParaRPr lang="tr-TR" b="0" dirty="0">
                        <a:solidFill>
                          <a:srgbClr val="7030A0"/>
                        </a:solidFill>
                        <a:latin typeface="Tahoma" panose="020B0604030504040204" pitchFamily="34" charset="0"/>
                        <a:ea typeface="Tahoma" panose="020B0604030504040204" pitchFamily="34" charset="0"/>
                        <a:cs typeface="Tahoma" panose="020B0604030504040204" pitchFamily="34" charset="0"/>
                      </a:endParaRP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11</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9</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5</a:t>
                      </a:r>
                    </a:p>
                  </a:txBody>
                  <a:tcPr/>
                </a:tc>
                <a:extLst>
                  <a:ext uri="{0D108BD9-81ED-4DB2-BD59-A6C34878D82A}">
                    <a16:rowId xmlns:a16="http://schemas.microsoft.com/office/drawing/2014/main" val="10002"/>
                  </a:ext>
                </a:extLst>
              </a:tr>
              <a:tr h="0">
                <a:tc>
                  <a:txBody>
                    <a:bodyPr/>
                    <a:lstStyle/>
                    <a:p>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03-Mal ve Hizmet Alım </a:t>
                      </a:r>
                      <a:r>
                        <a:rPr lang="tr-TR" b="0" dirty="0" err="1">
                          <a:solidFill>
                            <a:srgbClr val="7030A0"/>
                          </a:solidFill>
                          <a:latin typeface="Tahoma" panose="020B0604030504040204" pitchFamily="34" charset="0"/>
                          <a:ea typeface="Tahoma" panose="020B0604030504040204" pitchFamily="34" charset="0"/>
                          <a:cs typeface="Tahoma" panose="020B0604030504040204" pitchFamily="34" charset="0"/>
                        </a:rPr>
                        <a:t>Gid</a:t>
                      </a: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11</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9</a:t>
                      </a:r>
                    </a:p>
                  </a:txBody>
                  <a:tcPr/>
                </a:tc>
                <a:tc>
                  <a:txBody>
                    <a:bodyPr/>
                    <a:lstStyle/>
                    <a:p>
                      <a:pPr algn="ctr"/>
                      <a:r>
                        <a:rPr lang="tr-TR" b="0" dirty="0">
                          <a:solidFill>
                            <a:srgbClr val="7030A0"/>
                          </a:solidFill>
                          <a:latin typeface="Tahoma" panose="020B0604030504040204" pitchFamily="34" charset="0"/>
                          <a:ea typeface="Tahoma" panose="020B0604030504040204" pitchFamily="34" charset="0"/>
                          <a:cs typeface="Tahoma" panose="020B0604030504040204" pitchFamily="34" charset="0"/>
                        </a:rPr>
                        <a:t>4</a:t>
                      </a:r>
                    </a:p>
                  </a:txBody>
                  <a:tcPr/>
                </a:tc>
                <a:extLst>
                  <a:ext uri="{0D108BD9-81ED-4DB2-BD59-A6C34878D82A}">
                    <a16:rowId xmlns:a16="http://schemas.microsoft.com/office/drawing/2014/main" val="10003"/>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tr-TR" sz="3600" dirty="0">
                <a:ln/>
                <a:solidFill>
                  <a:srgbClr val="FFFF00"/>
                </a:solidFill>
                <a:effectLst/>
                <a:latin typeface="Albertus Extra Bold" panose="020E0802040304020204" pitchFamily="34" charset="0"/>
              </a:rPr>
              <a:t>Bütçe Teklif Hazırlık Çalışmaları</a:t>
            </a:r>
          </a:p>
        </p:txBody>
      </p:sp>
      <p:graphicFrame>
        <p:nvGraphicFramePr>
          <p:cNvPr id="21" name="Tablo 21">
            <a:extLst>
              <a:ext uri="{FF2B5EF4-FFF2-40B4-BE49-F238E27FC236}">
                <a16:creationId xmlns:a16="http://schemas.microsoft.com/office/drawing/2014/main" id="{4B20355D-2B11-4217-905F-7079BF1BEB53}"/>
              </a:ext>
            </a:extLst>
          </p:cNvPr>
          <p:cNvGraphicFramePr>
            <a:graphicFrameLocks noGrp="1"/>
          </p:cNvGraphicFramePr>
          <p:nvPr>
            <p:ph idx="1"/>
            <p:extLst>
              <p:ext uri="{D42A27DB-BD31-4B8C-83A1-F6EECF244321}">
                <p14:modId xmlns:p14="http://schemas.microsoft.com/office/powerpoint/2010/main" val="1408648025"/>
              </p:ext>
            </p:extLst>
          </p:nvPr>
        </p:nvGraphicFramePr>
        <p:xfrm>
          <a:off x="582452" y="2204864"/>
          <a:ext cx="6797860" cy="995680"/>
        </p:xfrm>
        <a:graphic>
          <a:graphicData uri="http://schemas.openxmlformats.org/drawingml/2006/table">
            <a:tbl>
              <a:tblPr firstRow="1" bandRow="1">
                <a:tableStyleId>{5C22544A-7EE6-4342-B048-85BDC9FD1C3A}</a:tableStyleId>
              </a:tblPr>
              <a:tblGrid>
                <a:gridCol w="1359572">
                  <a:extLst>
                    <a:ext uri="{9D8B030D-6E8A-4147-A177-3AD203B41FA5}">
                      <a16:colId xmlns:a16="http://schemas.microsoft.com/office/drawing/2014/main" val="1338277956"/>
                    </a:ext>
                  </a:extLst>
                </a:gridCol>
                <a:gridCol w="1359572">
                  <a:extLst>
                    <a:ext uri="{9D8B030D-6E8A-4147-A177-3AD203B41FA5}">
                      <a16:colId xmlns:a16="http://schemas.microsoft.com/office/drawing/2014/main" val="3760461935"/>
                    </a:ext>
                  </a:extLst>
                </a:gridCol>
                <a:gridCol w="1523782">
                  <a:extLst>
                    <a:ext uri="{9D8B030D-6E8A-4147-A177-3AD203B41FA5}">
                      <a16:colId xmlns:a16="http://schemas.microsoft.com/office/drawing/2014/main" val="3312322180"/>
                    </a:ext>
                  </a:extLst>
                </a:gridCol>
                <a:gridCol w="1083603">
                  <a:extLst>
                    <a:ext uri="{9D8B030D-6E8A-4147-A177-3AD203B41FA5}">
                      <a16:colId xmlns:a16="http://schemas.microsoft.com/office/drawing/2014/main" val="201728694"/>
                    </a:ext>
                  </a:extLst>
                </a:gridCol>
                <a:gridCol w="1471331">
                  <a:extLst>
                    <a:ext uri="{9D8B030D-6E8A-4147-A177-3AD203B41FA5}">
                      <a16:colId xmlns:a16="http://schemas.microsoft.com/office/drawing/2014/main" val="738504290"/>
                    </a:ext>
                  </a:extLst>
                </a:gridCol>
              </a:tblGrid>
              <a:tr h="643081">
                <a:tc>
                  <a:txBody>
                    <a:bodyPr/>
                    <a:lstStyle/>
                    <a:p>
                      <a:pPr algn="ctr" fontAlgn="b"/>
                      <a:r>
                        <a:rPr lang="tr-TR" sz="1400" b="1" i="0" u="none" strike="noStrike" dirty="0">
                          <a:solidFill>
                            <a:srgbClr val="000000"/>
                          </a:solidFill>
                          <a:effectLst/>
                          <a:latin typeface="Tahoma" panose="020B0604030504040204" pitchFamily="34" charset="0"/>
                        </a:rPr>
                        <a:t>2026 </a:t>
                      </a:r>
                      <a:r>
                        <a:rPr lang="tr-TR" sz="1400" b="1" i="0" u="none" strike="noStrike" dirty="0" err="1">
                          <a:solidFill>
                            <a:srgbClr val="000000"/>
                          </a:solidFill>
                          <a:effectLst/>
                          <a:latin typeface="Tahoma" panose="020B0604030504040204" pitchFamily="34" charset="0"/>
                        </a:rPr>
                        <a:t>Başl.Öd</a:t>
                      </a:r>
                      <a:r>
                        <a:rPr lang="tr-TR" sz="1400" b="1" i="0" u="none" strike="noStrike" dirty="0">
                          <a:solidFill>
                            <a:srgbClr val="000000"/>
                          </a:solidFill>
                          <a:effectLst/>
                          <a:latin typeface="Tahoma" panose="020B0604030504040204" pitchFamily="34" charset="0"/>
                        </a:rPr>
                        <a:t>.</a:t>
                      </a:r>
                    </a:p>
                  </a:txBody>
                  <a:tcPr marL="9525" marR="9525" marT="9525" marB="0" anchor="ctr"/>
                </a:tc>
                <a:tc>
                  <a:txBody>
                    <a:bodyPr/>
                    <a:lstStyle/>
                    <a:p>
                      <a:pPr algn="ctr" fontAlgn="b"/>
                      <a:r>
                        <a:rPr lang="tr-TR" sz="1400" b="1" i="0" u="none" strike="noStrike" dirty="0">
                          <a:solidFill>
                            <a:srgbClr val="000000"/>
                          </a:solidFill>
                          <a:effectLst/>
                          <a:latin typeface="Tahoma" panose="020B0604030504040204" pitchFamily="34" charset="0"/>
                        </a:rPr>
                        <a:t>2026/Haz. </a:t>
                      </a:r>
                      <a:r>
                        <a:rPr lang="tr-TR" sz="1400" b="1" i="0" u="none" strike="noStrike" dirty="0" err="1">
                          <a:solidFill>
                            <a:srgbClr val="000000"/>
                          </a:solidFill>
                          <a:effectLst/>
                          <a:latin typeface="Tahoma" panose="020B0604030504040204" pitchFamily="34" charset="0"/>
                        </a:rPr>
                        <a:t>Harc</a:t>
                      </a:r>
                      <a:r>
                        <a:rPr lang="tr-TR" sz="1400" b="1" i="0" u="none" strike="noStrike" dirty="0">
                          <a:solidFill>
                            <a:srgbClr val="000000"/>
                          </a:solidFill>
                          <a:effectLst/>
                          <a:latin typeface="Tahoma" panose="020B0604030504040204" pitchFamily="34" charset="0"/>
                        </a:rPr>
                        <a:t>.</a:t>
                      </a:r>
                    </a:p>
                  </a:txBody>
                  <a:tcPr marL="9525" marR="9525" marT="9525" marB="0" anchor="ctr"/>
                </a:tc>
                <a:tc>
                  <a:txBody>
                    <a:bodyPr/>
                    <a:lstStyle/>
                    <a:p>
                      <a:pPr algn="ctr" fontAlgn="b"/>
                      <a:r>
                        <a:rPr lang="en-US" sz="1400" b="1" i="0" u="none" strike="noStrike" dirty="0">
                          <a:solidFill>
                            <a:srgbClr val="000000"/>
                          </a:solidFill>
                          <a:effectLst/>
                          <a:latin typeface="Tahoma" panose="020B0604030504040204" pitchFamily="34" charset="0"/>
                        </a:rPr>
                        <a:t>2026/I. 6 </a:t>
                      </a:r>
                      <a:r>
                        <a:rPr lang="en-US" sz="1400" b="1" i="0" u="none" strike="noStrike" dirty="0" err="1">
                          <a:solidFill>
                            <a:srgbClr val="000000"/>
                          </a:solidFill>
                          <a:effectLst/>
                          <a:latin typeface="Tahoma" panose="020B0604030504040204" pitchFamily="34" charset="0"/>
                        </a:rPr>
                        <a:t>Aylık</a:t>
                      </a:r>
                      <a:r>
                        <a:rPr lang="en-US" sz="1400" b="1" i="0" u="none" strike="noStrike" dirty="0">
                          <a:solidFill>
                            <a:srgbClr val="000000"/>
                          </a:solidFill>
                          <a:effectLst/>
                          <a:latin typeface="Tahoma" panose="020B0604030504040204" pitchFamily="34" charset="0"/>
                        </a:rPr>
                        <a:t> Top. </a:t>
                      </a:r>
                      <a:r>
                        <a:rPr lang="en-US" sz="1400" b="1" i="0" u="none" strike="noStrike" dirty="0" err="1">
                          <a:solidFill>
                            <a:srgbClr val="000000"/>
                          </a:solidFill>
                          <a:effectLst/>
                          <a:latin typeface="Tahoma" panose="020B0604030504040204" pitchFamily="34" charset="0"/>
                        </a:rPr>
                        <a:t>Harc</a:t>
                      </a:r>
                      <a:r>
                        <a:rPr lang="en-US" sz="1400" b="1" i="0" u="none" strike="noStrike" dirty="0">
                          <a:solidFill>
                            <a:srgbClr val="000000"/>
                          </a:solidFill>
                          <a:effectLst/>
                          <a:latin typeface="Tahoma" panose="020B0604030504040204" pitchFamily="34" charset="0"/>
                        </a:rPr>
                        <a:t>.</a:t>
                      </a:r>
                    </a:p>
                  </a:txBody>
                  <a:tcPr marL="9525" marR="9525" marT="9525" marB="0" anchor="ctr"/>
                </a:tc>
                <a:tc>
                  <a:txBody>
                    <a:bodyPr/>
                    <a:lstStyle/>
                    <a:p>
                      <a:pPr algn="ctr" fontAlgn="b"/>
                      <a:r>
                        <a:rPr lang="tr-TR" sz="1400" b="1" i="0" u="none" strike="noStrike" dirty="0">
                          <a:solidFill>
                            <a:srgbClr val="000000"/>
                          </a:solidFill>
                          <a:effectLst/>
                          <a:latin typeface="Tahoma" panose="020B0604030504040204" pitchFamily="34" charset="0"/>
                        </a:rPr>
                        <a:t>2026/Tem. Zamlı</a:t>
                      </a:r>
                    </a:p>
                  </a:txBody>
                  <a:tcPr marL="9525" marR="9525" marT="9525" marB="0" anchor="ctr"/>
                </a:tc>
                <a:tc>
                  <a:txBody>
                    <a:bodyPr/>
                    <a:lstStyle/>
                    <a:p>
                      <a:pPr algn="ctr" fontAlgn="b"/>
                      <a:r>
                        <a:rPr lang="en-US" sz="1400" b="1" i="0" u="none" strike="noStrike" dirty="0">
                          <a:solidFill>
                            <a:srgbClr val="000000"/>
                          </a:solidFill>
                          <a:effectLst/>
                          <a:latin typeface="Tahoma" panose="020B0604030504040204" pitchFamily="34" charset="0"/>
                        </a:rPr>
                        <a:t>2026/II. 6 </a:t>
                      </a:r>
                      <a:r>
                        <a:rPr lang="en-US" sz="1400" b="1" i="0" u="none" strike="noStrike" dirty="0" err="1">
                          <a:solidFill>
                            <a:srgbClr val="000000"/>
                          </a:solidFill>
                          <a:effectLst/>
                          <a:latin typeface="Tahoma" panose="020B0604030504040204" pitchFamily="34" charset="0"/>
                        </a:rPr>
                        <a:t>Aylık</a:t>
                      </a:r>
                      <a:r>
                        <a:rPr lang="en-US" sz="1400" b="1" i="0" u="none" strike="noStrike" dirty="0">
                          <a:solidFill>
                            <a:srgbClr val="000000"/>
                          </a:solidFill>
                          <a:effectLst/>
                          <a:latin typeface="Tahoma" panose="020B0604030504040204" pitchFamily="34" charset="0"/>
                        </a:rPr>
                        <a:t> </a:t>
                      </a:r>
                      <a:r>
                        <a:rPr lang="en-US" sz="1400" b="1" i="0" u="none" strike="noStrike" dirty="0" err="1">
                          <a:solidFill>
                            <a:srgbClr val="000000"/>
                          </a:solidFill>
                          <a:effectLst/>
                          <a:latin typeface="Tahoma" panose="020B0604030504040204" pitchFamily="34" charset="0"/>
                        </a:rPr>
                        <a:t>Top.Harc</a:t>
                      </a:r>
                      <a:r>
                        <a:rPr lang="en-US" sz="1400" b="1" i="0" u="none" strike="noStrike" dirty="0">
                          <a:solidFill>
                            <a:srgbClr val="000000"/>
                          </a:solidFill>
                          <a:effectLst/>
                          <a:latin typeface="Tahoma" panose="020B0604030504040204" pitchFamily="34" charset="0"/>
                        </a:rPr>
                        <a:t>.</a:t>
                      </a:r>
                    </a:p>
                  </a:txBody>
                  <a:tcPr marL="9525" marR="9525" marT="9525" marB="0" anchor="ctr"/>
                </a:tc>
                <a:extLst>
                  <a:ext uri="{0D108BD9-81ED-4DB2-BD59-A6C34878D82A}">
                    <a16:rowId xmlns:a16="http://schemas.microsoft.com/office/drawing/2014/main" val="3666062578"/>
                  </a:ext>
                </a:extLst>
              </a:tr>
              <a:tr h="352599">
                <a:tc>
                  <a:txBody>
                    <a:bodyPr/>
                    <a:lstStyle/>
                    <a:p>
                      <a:pPr algn="ctr" fontAlgn="b"/>
                      <a:r>
                        <a:rPr lang="tr-TR" sz="1400" b="0" i="0" u="none" strike="noStrike" dirty="0">
                          <a:solidFill>
                            <a:srgbClr val="000000"/>
                          </a:solidFill>
                          <a:effectLst/>
                          <a:latin typeface="Tahoma" panose="020B0604030504040204" pitchFamily="34" charset="0"/>
                        </a:rPr>
                        <a:t>1.200.000</a:t>
                      </a:r>
                    </a:p>
                  </a:txBody>
                  <a:tcPr marL="9525" marR="9525" marT="9525" marB="0" anchor="ctr"/>
                </a:tc>
                <a:tc>
                  <a:txBody>
                    <a:bodyPr/>
                    <a:lstStyle/>
                    <a:p>
                      <a:pPr algn="ctr" fontAlgn="b"/>
                      <a:r>
                        <a:rPr lang="tr-TR" sz="1400" b="0" i="0" u="none" strike="noStrike" dirty="0">
                          <a:solidFill>
                            <a:srgbClr val="000000"/>
                          </a:solidFill>
                          <a:effectLst/>
                          <a:latin typeface="Tahoma" panose="020B0604030504040204" pitchFamily="34" charset="0"/>
                        </a:rPr>
                        <a:t>100.000</a:t>
                      </a:r>
                    </a:p>
                  </a:txBody>
                  <a:tcPr marL="9525" marR="9525" marT="9525" marB="0" anchor="ctr"/>
                </a:tc>
                <a:tc>
                  <a:txBody>
                    <a:bodyPr/>
                    <a:lstStyle/>
                    <a:p>
                      <a:pPr algn="ctr" fontAlgn="b"/>
                      <a:r>
                        <a:rPr lang="tr-TR" sz="1400" b="0" i="0" u="none" strike="noStrike" dirty="0">
                          <a:solidFill>
                            <a:srgbClr val="000000"/>
                          </a:solidFill>
                          <a:effectLst/>
                          <a:latin typeface="Tahoma" panose="020B0604030504040204" pitchFamily="34" charset="0"/>
                        </a:rPr>
                        <a:t>600.000</a:t>
                      </a:r>
                    </a:p>
                  </a:txBody>
                  <a:tcPr marL="9525" marR="9525" marT="9525" marB="0" anchor="ctr"/>
                </a:tc>
                <a:tc>
                  <a:txBody>
                    <a:bodyPr/>
                    <a:lstStyle/>
                    <a:p>
                      <a:pPr algn="ctr" fontAlgn="b"/>
                      <a:r>
                        <a:rPr lang="tr-TR" sz="1400" b="0" i="0" u="none" strike="noStrike" dirty="0">
                          <a:solidFill>
                            <a:srgbClr val="000000"/>
                          </a:solidFill>
                          <a:effectLst/>
                          <a:latin typeface="Tahoma" panose="020B0604030504040204" pitchFamily="34" charset="0"/>
                        </a:rPr>
                        <a:t>114.000</a:t>
                      </a:r>
                    </a:p>
                  </a:txBody>
                  <a:tcPr marL="9525" marR="9525" marT="9525" marB="0" anchor="ctr"/>
                </a:tc>
                <a:tc>
                  <a:txBody>
                    <a:bodyPr/>
                    <a:lstStyle/>
                    <a:p>
                      <a:pPr algn="ctr" fontAlgn="b"/>
                      <a:r>
                        <a:rPr lang="tr-TR" sz="1400" b="0" i="0" u="none" strike="noStrike" dirty="0">
                          <a:solidFill>
                            <a:srgbClr val="000000"/>
                          </a:solidFill>
                          <a:effectLst/>
                          <a:latin typeface="Tahoma" panose="020B0604030504040204" pitchFamily="34" charset="0"/>
                        </a:rPr>
                        <a:t>684.000</a:t>
                      </a:r>
                    </a:p>
                  </a:txBody>
                  <a:tcPr marL="9525" marR="9525" marT="9525" marB="0" anchor="ctr"/>
                </a:tc>
                <a:extLst>
                  <a:ext uri="{0D108BD9-81ED-4DB2-BD59-A6C34878D82A}">
                    <a16:rowId xmlns:a16="http://schemas.microsoft.com/office/drawing/2014/main" val="1380373082"/>
                  </a:ext>
                </a:extLst>
              </a:tr>
            </a:tbl>
          </a:graphicData>
        </a:graphic>
      </p:graphicFrame>
      <p:graphicFrame>
        <p:nvGraphicFramePr>
          <p:cNvPr id="23" name="Tablo 23">
            <a:extLst>
              <a:ext uri="{FF2B5EF4-FFF2-40B4-BE49-F238E27FC236}">
                <a16:creationId xmlns:a16="http://schemas.microsoft.com/office/drawing/2014/main" id="{C9C077E9-C909-45EF-B3B6-1B45F34FB50E}"/>
              </a:ext>
            </a:extLst>
          </p:cNvPr>
          <p:cNvGraphicFramePr>
            <a:graphicFrameLocks noGrp="1"/>
          </p:cNvGraphicFramePr>
          <p:nvPr>
            <p:extLst>
              <p:ext uri="{D42A27DB-BD31-4B8C-83A1-F6EECF244321}">
                <p14:modId xmlns:p14="http://schemas.microsoft.com/office/powerpoint/2010/main" val="3115407747"/>
              </p:ext>
            </p:extLst>
          </p:nvPr>
        </p:nvGraphicFramePr>
        <p:xfrm>
          <a:off x="609600" y="3411984"/>
          <a:ext cx="2594248" cy="741680"/>
        </p:xfrm>
        <a:graphic>
          <a:graphicData uri="http://schemas.openxmlformats.org/drawingml/2006/table">
            <a:tbl>
              <a:tblPr firstRow="1" bandRow="1">
                <a:tableStyleId>{5C22544A-7EE6-4342-B048-85BDC9FD1C3A}</a:tableStyleId>
              </a:tblPr>
              <a:tblGrid>
                <a:gridCol w="2594248">
                  <a:extLst>
                    <a:ext uri="{9D8B030D-6E8A-4147-A177-3AD203B41FA5}">
                      <a16:colId xmlns:a16="http://schemas.microsoft.com/office/drawing/2014/main" val="3325549722"/>
                    </a:ext>
                  </a:extLst>
                </a:gridCol>
              </a:tblGrid>
              <a:tr h="370840">
                <a:tc>
                  <a:txBody>
                    <a:bodyPr/>
                    <a:lstStyle/>
                    <a:p>
                      <a:pPr algn="ctr" fontAlgn="b"/>
                      <a:r>
                        <a:rPr lang="tr-TR" sz="1400" b="1" i="0" u="none" strike="noStrike" dirty="0">
                          <a:solidFill>
                            <a:srgbClr val="000000"/>
                          </a:solidFill>
                          <a:effectLst/>
                          <a:latin typeface="Tahoma" panose="020B0604030504040204" pitchFamily="34" charset="0"/>
                        </a:rPr>
                        <a:t>2026 Yılsonu </a:t>
                      </a:r>
                      <a:r>
                        <a:rPr lang="tr-TR" sz="1400" b="1" i="0" u="none" strike="noStrike" dirty="0" err="1">
                          <a:solidFill>
                            <a:srgbClr val="000000"/>
                          </a:solidFill>
                          <a:effectLst/>
                          <a:latin typeface="Tahoma" panose="020B0604030504040204" pitchFamily="34" charset="0"/>
                        </a:rPr>
                        <a:t>Harc</a:t>
                      </a:r>
                      <a:r>
                        <a:rPr lang="tr-TR" sz="1400" b="1" i="0" u="none" strike="noStrike" dirty="0">
                          <a:solidFill>
                            <a:srgbClr val="000000"/>
                          </a:solidFill>
                          <a:effectLst/>
                          <a:latin typeface="Tahoma" panose="020B0604030504040204" pitchFamily="34" charset="0"/>
                        </a:rPr>
                        <a:t>.</a:t>
                      </a:r>
                    </a:p>
                  </a:txBody>
                  <a:tcPr marL="9525" marR="9525" marT="9525" marB="0" anchor="ctr"/>
                </a:tc>
                <a:extLst>
                  <a:ext uri="{0D108BD9-81ED-4DB2-BD59-A6C34878D82A}">
                    <a16:rowId xmlns:a16="http://schemas.microsoft.com/office/drawing/2014/main" val="418322193"/>
                  </a:ext>
                </a:extLst>
              </a:tr>
              <a:tr h="370840">
                <a:tc>
                  <a:txBody>
                    <a:bodyPr/>
                    <a:lstStyle/>
                    <a:p>
                      <a:pPr algn="ctr" fontAlgn="b"/>
                      <a:r>
                        <a:rPr lang="tr-TR" sz="1400" b="0" i="0" u="none" strike="noStrike" dirty="0">
                          <a:solidFill>
                            <a:srgbClr val="000000"/>
                          </a:solidFill>
                          <a:effectLst/>
                          <a:latin typeface="Tahoma" panose="020B0604030504040204" pitchFamily="34" charset="0"/>
                        </a:rPr>
                        <a:t>1.284.000</a:t>
                      </a:r>
                    </a:p>
                  </a:txBody>
                  <a:tcPr marL="9525" marR="9525" marT="9525" marB="0" anchor="ctr"/>
                </a:tc>
                <a:extLst>
                  <a:ext uri="{0D108BD9-81ED-4DB2-BD59-A6C34878D82A}">
                    <a16:rowId xmlns:a16="http://schemas.microsoft.com/office/drawing/2014/main" val="3573706993"/>
                  </a:ext>
                </a:extLst>
              </a:tr>
            </a:tbl>
          </a:graphicData>
        </a:graphic>
      </p:graphicFrame>
      <p:graphicFrame>
        <p:nvGraphicFramePr>
          <p:cNvPr id="24" name="Tablo 24">
            <a:extLst>
              <a:ext uri="{FF2B5EF4-FFF2-40B4-BE49-F238E27FC236}">
                <a16:creationId xmlns:a16="http://schemas.microsoft.com/office/drawing/2014/main" id="{CAFB7AA4-0FB5-4764-BA7C-03BFB0A5B43C}"/>
              </a:ext>
            </a:extLst>
          </p:cNvPr>
          <p:cNvGraphicFramePr>
            <a:graphicFrameLocks noGrp="1"/>
          </p:cNvGraphicFramePr>
          <p:nvPr>
            <p:extLst>
              <p:ext uri="{D42A27DB-BD31-4B8C-83A1-F6EECF244321}">
                <p14:modId xmlns:p14="http://schemas.microsoft.com/office/powerpoint/2010/main" val="4225930120"/>
              </p:ext>
            </p:extLst>
          </p:nvPr>
        </p:nvGraphicFramePr>
        <p:xfrm>
          <a:off x="617113" y="4365104"/>
          <a:ext cx="6096000" cy="7416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4232866511"/>
                    </a:ext>
                  </a:extLst>
                </a:gridCol>
                <a:gridCol w="2032000">
                  <a:extLst>
                    <a:ext uri="{9D8B030D-6E8A-4147-A177-3AD203B41FA5}">
                      <a16:colId xmlns:a16="http://schemas.microsoft.com/office/drawing/2014/main" val="3679040352"/>
                    </a:ext>
                  </a:extLst>
                </a:gridCol>
                <a:gridCol w="2032000">
                  <a:extLst>
                    <a:ext uri="{9D8B030D-6E8A-4147-A177-3AD203B41FA5}">
                      <a16:colId xmlns:a16="http://schemas.microsoft.com/office/drawing/2014/main" val="631853534"/>
                    </a:ext>
                  </a:extLst>
                </a:gridCol>
              </a:tblGrid>
              <a:tr h="370840">
                <a:tc>
                  <a:txBody>
                    <a:bodyPr/>
                    <a:lstStyle/>
                    <a:p>
                      <a:pPr algn="ctr" fontAlgn="b"/>
                      <a:r>
                        <a:rPr lang="tr-TR" sz="1400" b="1" i="0" u="none" strike="noStrike" dirty="0">
                          <a:solidFill>
                            <a:srgbClr val="000000"/>
                          </a:solidFill>
                          <a:effectLst/>
                          <a:latin typeface="Tahoma" panose="020B0604030504040204" pitchFamily="34" charset="0"/>
                        </a:rPr>
                        <a:t>2027 Gerçek İhtiyaç</a:t>
                      </a:r>
                    </a:p>
                  </a:txBody>
                  <a:tcPr marL="9525" marR="9525" marT="9525" marB="0" anchor="ctr"/>
                </a:tc>
                <a:tc>
                  <a:txBody>
                    <a:bodyPr/>
                    <a:lstStyle/>
                    <a:p>
                      <a:pPr algn="ctr" fontAlgn="b"/>
                      <a:r>
                        <a:rPr lang="tr-TR" sz="1400" b="1" i="0" u="none" strike="noStrike">
                          <a:solidFill>
                            <a:srgbClr val="000000"/>
                          </a:solidFill>
                          <a:effectLst/>
                          <a:latin typeface="Tahoma" panose="020B0604030504040204" pitchFamily="34" charset="0"/>
                        </a:rPr>
                        <a:t>2027 Tavan</a:t>
                      </a:r>
                    </a:p>
                  </a:txBody>
                  <a:tcPr marL="9525" marR="9525" marT="9525" marB="0" anchor="ctr"/>
                </a:tc>
                <a:tc>
                  <a:txBody>
                    <a:bodyPr/>
                    <a:lstStyle/>
                    <a:p>
                      <a:pPr algn="ctr" fontAlgn="b"/>
                      <a:r>
                        <a:rPr lang="tr-TR" sz="1400" b="1" i="0" u="none" strike="noStrike">
                          <a:solidFill>
                            <a:srgbClr val="000000"/>
                          </a:solidFill>
                          <a:effectLst/>
                          <a:latin typeface="Tahoma" panose="020B0604030504040204" pitchFamily="34" charset="0"/>
                        </a:rPr>
                        <a:t>2027 Tavan Üstü</a:t>
                      </a:r>
                    </a:p>
                  </a:txBody>
                  <a:tcPr marL="9525" marR="9525" marT="9525" marB="0" anchor="ctr"/>
                </a:tc>
                <a:extLst>
                  <a:ext uri="{0D108BD9-81ED-4DB2-BD59-A6C34878D82A}">
                    <a16:rowId xmlns:a16="http://schemas.microsoft.com/office/drawing/2014/main" val="2150022428"/>
                  </a:ext>
                </a:extLst>
              </a:tr>
              <a:tr h="370840">
                <a:tc>
                  <a:txBody>
                    <a:bodyPr/>
                    <a:lstStyle/>
                    <a:p>
                      <a:pPr algn="ctr" fontAlgn="b"/>
                      <a:r>
                        <a:rPr lang="tr-TR" sz="1400" b="0" i="0" u="none" strike="noStrike" dirty="0">
                          <a:solidFill>
                            <a:srgbClr val="000000"/>
                          </a:solidFill>
                          <a:effectLst/>
                          <a:latin typeface="Tahoma" panose="020B0604030504040204" pitchFamily="34" charset="0"/>
                        </a:rPr>
                        <a:t>1.733.000</a:t>
                      </a:r>
                    </a:p>
                  </a:txBody>
                  <a:tcPr marL="9525" marR="9525" marT="9525" marB="0" anchor="ctr"/>
                </a:tc>
                <a:tc>
                  <a:txBody>
                    <a:bodyPr/>
                    <a:lstStyle/>
                    <a:p>
                      <a:pPr algn="ctr" fontAlgn="b"/>
                      <a:r>
                        <a:rPr lang="tr-TR" sz="1400" b="0" i="0" u="none" strike="noStrike">
                          <a:solidFill>
                            <a:srgbClr val="000000"/>
                          </a:solidFill>
                          <a:effectLst/>
                          <a:latin typeface="Tahoma" panose="020B0604030504040204" pitchFamily="34" charset="0"/>
                        </a:rPr>
                        <a:t>1.332.000</a:t>
                      </a:r>
                    </a:p>
                  </a:txBody>
                  <a:tcPr marL="9525" marR="9525" marT="9525" marB="0" anchor="ctr"/>
                </a:tc>
                <a:tc>
                  <a:txBody>
                    <a:bodyPr/>
                    <a:lstStyle/>
                    <a:p>
                      <a:pPr algn="ctr" fontAlgn="b"/>
                      <a:r>
                        <a:rPr lang="tr-TR" sz="1400" b="0" i="0" u="none" strike="noStrike" dirty="0">
                          <a:solidFill>
                            <a:srgbClr val="000000"/>
                          </a:solidFill>
                          <a:effectLst/>
                          <a:latin typeface="Tahoma" panose="020B0604030504040204" pitchFamily="34" charset="0"/>
                        </a:rPr>
                        <a:t>401.000</a:t>
                      </a:r>
                    </a:p>
                  </a:txBody>
                  <a:tcPr marL="9525" marR="9525" marT="9525" marB="0" anchor="ctr"/>
                </a:tc>
                <a:extLst>
                  <a:ext uri="{0D108BD9-81ED-4DB2-BD59-A6C34878D82A}">
                    <a16:rowId xmlns:a16="http://schemas.microsoft.com/office/drawing/2014/main" val="2160279550"/>
                  </a:ext>
                </a:extLst>
              </a:tr>
            </a:tbl>
          </a:graphicData>
        </a:graphic>
      </p:graphicFrame>
      <p:sp>
        <p:nvSpPr>
          <p:cNvPr id="28" name="Metin kutusu 27">
            <a:extLst>
              <a:ext uri="{FF2B5EF4-FFF2-40B4-BE49-F238E27FC236}">
                <a16:creationId xmlns:a16="http://schemas.microsoft.com/office/drawing/2014/main" id="{F640F991-A7DF-41EB-A9CD-DB2A2612653A}"/>
              </a:ext>
            </a:extLst>
          </p:cNvPr>
          <p:cNvSpPr txBox="1"/>
          <p:nvPr/>
        </p:nvSpPr>
        <p:spPr>
          <a:xfrm>
            <a:off x="582452" y="1434851"/>
            <a:ext cx="4277580" cy="646331"/>
          </a:xfrm>
          <a:prstGeom prst="rect">
            <a:avLst/>
          </a:prstGeom>
          <a:noFill/>
        </p:spPr>
        <p:txBody>
          <a:bodyPr wrap="square" rtlCol="0">
            <a:spAutoFit/>
          </a:bodyPr>
          <a:lstStyle/>
          <a:p>
            <a:r>
              <a:rPr lang="tr-TR" dirty="0"/>
              <a:t>Personel Giderleri</a:t>
            </a:r>
          </a:p>
          <a:p>
            <a:endParaRPr lang="tr-TR" dirty="0"/>
          </a:p>
        </p:txBody>
      </p:sp>
    </p:spTree>
    <p:extLst>
      <p:ext uri="{BB962C8B-B14F-4D97-AF65-F5344CB8AC3E}">
        <p14:creationId xmlns:p14="http://schemas.microsoft.com/office/powerpoint/2010/main" val="3325483136"/>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832648"/>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800" dirty="0"/>
              <a:t>	</a:t>
            </a:r>
          </a:p>
          <a:p>
            <a:pPr marL="0" indent="-514350" algn="just">
              <a:buNone/>
              <a:defRPr/>
            </a:pPr>
            <a:r>
              <a:rPr lang="tr-TR" sz="2800" b="1" i="1" dirty="0">
                <a:solidFill>
                  <a:srgbClr val="7030A0"/>
                </a:solidFill>
                <a:latin typeface="Albertus Medium" panose="020E0602030304020304" pitchFamily="34" charset="0"/>
              </a:rPr>
              <a:t>	</a:t>
            </a:r>
            <a:r>
              <a:rPr lang="tr-TR" sz="2600" i="1" dirty="0">
                <a:solidFill>
                  <a:srgbClr val="7030A0"/>
                </a:solidFill>
                <a:latin typeface="Tahoma" panose="020B0604030504040204" pitchFamily="34" charset="0"/>
                <a:ea typeface="Tahoma" panose="020B0604030504040204" pitchFamily="34" charset="0"/>
                <a:cs typeface="Tahoma" panose="020B0604030504040204" pitchFamily="34" charset="0"/>
              </a:rPr>
              <a:t>Birim Bütçe Tekliflerinin konsolide edilmesi sonucunda İdare Bütçe Teklifi Oluşturulmaktadır.</a:t>
            </a:r>
          </a:p>
          <a:p>
            <a:pPr marL="0" indent="-514350" algn="just">
              <a:buNone/>
              <a:defRPr/>
            </a:pPr>
            <a:r>
              <a:rPr lang="tr-TR" sz="2600" i="1" dirty="0">
                <a:solidFill>
                  <a:srgbClr val="7030A0"/>
                </a:solidFill>
                <a:latin typeface="Tahoma" panose="020B0604030504040204" pitchFamily="34" charset="0"/>
                <a:ea typeface="Tahoma" panose="020B0604030504040204" pitchFamily="34" charset="0"/>
                <a:cs typeface="Tahoma" panose="020B0604030504040204" pitchFamily="34" charset="0"/>
              </a:rPr>
              <a:t>	</a:t>
            </a:r>
          </a:p>
          <a:p>
            <a:pPr marL="0" indent="-514350" algn="just">
              <a:buNone/>
              <a:defRPr/>
            </a:pPr>
            <a:r>
              <a:rPr lang="tr-TR" sz="2600" i="1" dirty="0">
                <a:solidFill>
                  <a:srgbClr val="7030A0"/>
                </a:solidFill>
                <a:latin typeface="Tahoma" panose="020B0604030504040204" pitchFamily="34" charset="0"/>
                <a:ea typeface="Tahoma" panose="020B0604030504040204" pitchFamily="34" charset="0"/>
                <a:cs typeface="Tahoma" panose="020B0604030504040204" pitchFamily="34" charset="0"/>
              </a:rPr>
              <a:t>Bu kapsamda, birimler e-bütçe sistemine bütçe tekliflerini “Program Bütçe Hazırlık” modülünün altındaki “Ödenek İşlemleri/Ödenek Düzenleme ekranından giriş yapacaklardır. </a:t>
            </a:r>
          </a:p>
          <a:p>
            <a:pPr marL="0" indent="-514350" algn="just">
              <a:buNone/>
              <a:defRPr/>
            </a:pPr>
            <a:r>
              <a:rPr lang="tr-TR" b="1" i="1" dirty="0">
                <a:solidFill>
                  <a:srgbClr val="7030A0"/>
                </a:solidFill>
                <a:latin typeface="Albertus Medium" panose="020E0602030304020304" pitchFamily="34" charset="0"/>
              </a:rPr>
              <a:t>	</a:t>
            </a: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184576"/>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endParaRPr lang="tr-TR"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514350" algn="just">
              <a:buFont typeface="Wingdings" pitchFamily="2" charset="2"/>
              <a:buChar char="Ø"/>
              <a:defRPr/>
            </a:pP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Bütçe tekliflerinde 1.000 TL ve katlarındaki tutarlara yer verilecektir.</a:t>
            </a:r>
          </a:p>
          <a:p>
            <a:pPr marL="0" indent="-514350" algn="just">
              <a:buFont typeface="Wingdings" pitchFamily="2" charset="2"/>
              <a:buChar char="Ø"/>
              <a:defRPr/>
            </a:pP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Bütçe Hizmet Gerekçelerini 5018 Sayılı Kamu Mali Yönetimi ve Kontrol Kanununun Öngördüğü İlke ve Esasları Dikkate Alarak Mali Saydamlığa, Hesap Verilebilirliğe katkı Sağlayacak ve Somut Hizmet Öncelikleri ve Hedeflerini Ortaya Koyacak Şekilde Düzenlenecektir. </a:t>
            </a:r>
          </a:p>
          <a:p>
            <a:pPr marL="0" algn="just">
              <a:buNone/>
              <a:defRPr/>
            </a:pP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184576"/>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algn="just">
              <a:buNone/>
              <a:defRPr/>
            </a:pPr>
            <a:endPar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r>
              <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 birimler, gider bütçe fişlerini ekonomik sınıflandırmanın dördüncü düzeyinde dolduracaklardır. Söz konusu girişler «Ödenek Düzenleme» ekranında «İşlemler» sütununda yer alan «Açıklama Girişi» ikonuna tıklanarak yapacaklardır.</a:t>
            </a:r>
            <a:endParaRPr lang="tr-TR" dirty="0">
              <a:solidFill>
                <a:srgbClr val="FF0000"/>
              </a:solidFill>
            </a:endParaRPr>
          </a:p>
        </p:txBody>
      </p:sp>
    </p:spTree>
    <p:extLst>
      <p:ext uri="{BB962C8B-B14F-4D97-AF65-F5344CB8AC3E}">
        <p14:creationId xmlns:p14="http://schemas.microsoft.com/office/powerpoint/2010/main" val="1691277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yagram 3"/>
          <p:cNvGraphicFramePr/>
          <p:nvPr>
            <p:extLst>
              <p:ext uri="{D42A27DB-BD31-4B8C-83A1-F6EECF244321}">
                <p14:modId xmlns:p14="http://schemas.microsoft.com/office/powerpoint/2010/main" val="3733858335"/>
              </p:ext>
            </p:extLst>
          </p:nvPr>
        </p:nvGraphicFramePr>
        <p:xfrm>
          <a:off x="500034" y="285728"/>
          <a:ext cx="8215370" cy="69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İçerik Yer Tutucusu 4"/>
          <p:cNvGraphicFramePr>
            <a:graphicFrameLocks noGrp="1"/>
          </p:cNvGraphicFramePr>
          <p:nvPr>
            <p:ph idx="1"/>
            <p:extLst>
              <p:ext uri="{D42A27DB-BD31-4B8C-83A1-F6EECF244321}">
                <p14:modId xmlns:p14="http://schemas.microsoft.com/office/powerpoint/2010/main" val="3207210185"/>
              </p:ext>
            </p:extLst>
          </p:nvPr>
        </p:nvGraphicFramePr>
        <p:xfrm>
          <a:off x="500063" y="1052736"/>
          <a:ext cx="8215312" cy="482453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616624"/>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algn="just">
              <a:buNone/>
              <a:defRPr/>
            </a:pPr>
            <a:endParaRPr lang="tr-TR" sz="3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r>
              <a:rPr lang="tr-TR" sz="2800"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 birimler, «Ödenek Düzenleme»  ekranından «Birim Teklifi» aşamasında 2025 yılına ilişkin yılsonu harcama tahminlerini «YSHT» sütununa, tavan üstü ilave ödenek tekliflerini ise «Tavan Üstü» sütununa gireceklerdir. Tavan üstü ilave ödenek talebinin bulunması halinde yine aynı ekrandaki «İşlemler» sütununda yer alan «Açıklama Girişi» ikonuna tıklanarak «Tavan Üstü Ödenek Talep Gerekçesi» kısmındaki bu talebe ilişkin açıklama ve gerekçelere yer verilecektir.</a:t>
            </a:r>
          </a:p>
          <a:p>
            <a:pPr marL="0" algn="just">
              <a:buNone/>
              <a:defRPr/>
            </a:pPr>
            <a:endParaRPr lang="tr-TR" dirty="0">
              <a:solidFill>
                <a:srgbClr val="FF0000"/>
              </a:solidFill>
            </a:endParaRPr>
          </a:p>
        </p:txBody>
      </p:sp>
    </p:spTree>
    <p:extLst>
      <p:ext uri="{BB962C8B-B14F-4D97-AF65-F5344CB8AC3E}">
        <p14:creationId xmlns:p14="http://schemas.microsoft.com/office/powerpoint/2010/main" val="180745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991557588"/>
              </p:ext>
            </p:extLst>
          </p:nvPr>
        </p:nvGraphicFramePr>
        <p:xfrm>
          <a:off x="539552" y="980728"/>
          <a:ext cx="821531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04056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r>
              <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rPr>
              <a:t>2027 yılı Tedavi ve Cenaze Giderleri için bütçe teklifi yapılmayacaktır.</a:t>
            </a:r>
          </a:p>
          <a:p>
            <a:pPr marL="0" indent="-514350" algn="just">
              <a:buFont typeface="Wingdings" pitchFamily="2" charset="2"/>
              <a:buChar char="Ø"/>
              <a:defRPr/>
            </a:pPr>
            <a:r>
              <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rPr>
              <a:t>Yine 2027 yılında Tedavi Yollukları için de ödenek teklifi yapılmayacaktır. </a:t>
            </a:r>
          </a:p>
          <a:p>
            <a:pPr marL="0" indent="-514350" algn="just">
              <a:buFont typeface="Wingdings" pitchFamily="2" charset="2"/>
              <a:buChar char="Ø"/>
              <a:defRPr/>
            </a:pPr>
            <a:r>
              <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rPr>
              <a:t>E-bütçe sistemindeki Biriminizle İlgili Ek Bilgi Formlarının da girişi eksiksiz yapılacaktır.</a:t>
            </a:r>
          </a:p>
          <a:p>
            <a:pPr marL="0" indent="-514350" algn="just">
              <a:buFont typeface="Wingdings" pitchFamily="2" charset="2"/>
              <a:buChar char="Ø"/>
              <a:defRPr/>
            </a:pPr>
            <a:r>
              <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rPr>
              <a:t>Bütçe Teklif Fişlerinin gerekçelerinde, genel ifadeler yerine somut verilere dayalı, hesaplamalara dayanan detaylı bilgilere yer verilecek olup, «Ödenek Düzenleme» ekranında «İşlemler» sütununda yer alan «Açıklama Girişi» ikonuna tıklanarak yapılacaktır.</a:t>
            </a: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04056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6331 sayılı İş Sağlığı ve Güvenliği Kanunu gereğince kamu kurum ve kuruluşlarının kadro ve pozisyonlarında istihdam edilen personel arasından iş yeri hekimi veya iş güvenliği uzmanı olma niteliğini haiz olanların görevlendirilmesi halinde ilgili mevzuatı kapsamında öngörülmüş ödemeler için talep edilecek ödenek tutarları ilgisine göre, </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«01.01.50.02-İş Sağlığı ve Güvenliği Hizmetleri Görevlendirme Ücretleri» ekonomik kodunda veya «01.02.10-Ek Çalışma Karşılıkları» ekonomik kodunda</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Hizmet Alımı yapılacaksa, «03.05.10.08-İş Sağlığı ve Güvenliği Hizmetleri Alım Giderleri» ekonomik kodunda gösterilecektir.</a:t>
            </a:r>
          </a:p>
          <a:p>
            <a:pPr marL="0" algn="just">
              <a:buNone/>
              <a:defRPr/>
            </a:pPr>
            <a:endParaRPr lang="tr-TR" dirty="0">
              <a:solidFill>
                <a:srgbClr val="FF0000"/>
              </a:solidFill>
            </a:endParaRPr>
          </a:p>
        </p:txBody>
      </p:sp>
    </p:spTree>
    <p:extLst>
      <p:ext uri="{BB962C8B-B14F-4D97-AF65-F5344CB8AC3E}">
        <p14:creationId xmlns:p14="http://schemas.microsoft.com/office/powerpoint/2010/main" val="15213552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42961435"/>
              </p:ext>
            </p:extLst>
          </p:nvPr>
        </p:nvGraphicFramePr>
        <p:xfrm>
          <a:off x="500063" y="836712"/>
          <a:ext cx="821531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112568"/>
          </a:xfrm>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Font typeface="Wingdings" pitchFamily="2" charset="2"/>
              <a:buChar char="Ø"/>
              <a:defRPr/>
            </a:pP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Bütçe Teklifleri 2027 Yılı </a:t>
            </a:r>
            <a:r>
              <a:rPr lang="tr-TR" sz="2400"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tr-TR" sz="2400" u="sng" dirty="0">
                <a:solidFill>
                  <a:srgbClr val="FF0000"/>
                </a:solidFill>
                <a:latin typeface="Tahoma" panose="020B0604030504040204" pitchFamily="34" charset="0"/>
                <a:ea typeface="Tahoma" panose="020B0604030504040204" pitchFamily="34" charset="0"/>
                <a:cs typeface="Tahoma" panose="020B0604030504040204" pitchFamily="34" charset="0"/>
              </a:rPr>
              <a:t>Birim Teklifi</a:t>
            </a:r>
            <a:r>
              <a:rPr lang="tr-TR" sz="2400" dirty="0">
                <a:solidFill>
                  <a:srgbClr val="FF0000"/>
                </a:solidFill>
                <a:latin typeface="Tahoma" panose="020B0604030504040204" pitchFamily="34" charset="0"/>
                <a:ea typeface="Tahoma" panose="020B0604030504040204" pitchFamily="34" charset="0"/>
                <a:cs typeface="Tahoma" panose="020B0604030504040204" pitchFamily="34" charset="0"/>
              </a:rPr>
              <a:t>»</a:t>
            </a: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 Aşaması Seçilerek Giriş yapılacaktır.</a:t>
            </a:r>
          </a:p>
          <a:p>
            <a:pPr marL="0" indent="-514350" algn="just">
              <a:buFont typeface="Wingdings" pitchFamily="2" charset="2"/>
              <a:buChar char="Ø"/>
              <a:defRPr/>
            </a:pP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Birimlerin detay düzeyde girişi tamamlandıktan sonra Strateji Geliştirme Daire Başkanlığı tarafından Gelir Cetveli (B), Finansman (F) Cetveli ve Gider (A) Cetveli oluşturularak idare düzeyinde konsolide işlemleri yapılacaktır. </a:t>
            </a:r>
          </a:p>
          <a:p>
            <a:pPr marL="0" indent="-514350" algn="just">
              <a:buFont typeface="Wingdings" pitchFamily="2" charset="2"/>
              <a:buChar char="Ø"/>
              <a:defRPr/>
            </a:pPr>
            <a:r>
              <a:rPr lang="tr-TR" sz="2400" dirty="0">
                <a:solidFill>
                  <a:srgbClr val="7030A0"/>
                </a:solidFill>
                <a:latin typeface="Tahoma" panose="020B0604030504040204" pitchFamily="34" charset="0"/>
                <a:ea typeface="Tahoma" panose="020B0604030504040204" pitchFamily="34" charset="0"/>
                <a:cs typeface="Tahoma" panose="020B0604030504040204" pitchFamily="34" charset="0"/>
              </a:rPr>
              <a:t>Tekliflerde, Ödenek Tavanı Artırılmadan 03-Mal ve Hizmet Alımları Ekonomik Kodunun Dördüncü Düzeyleri Arasında Dengeli Değişim Yapılabilir.</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112568"/>
          </a:xfrm>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Aşağıda belirtilen ekonomik kodların üçüncü düzeyindeki ödenekleri muhasebe sistemine gönderilmekte ve izlenmektedir.</a:t>
            </a:r>
          </a:p>
          <a:p>
            <a:pPr marL="0" indent="-514350" algn="just">
              <a:buNone/>
              <a:defRPr/>
            </a:pPr>
            <a:endPar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01.03-İşçiler</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tr-TR" sz="2200" dirty="0">
                <a:solidFill>
                  <a:srgbClr val="FF0000"/>
                </a:solidFill>
                <a:latin typeface="Tahoma" panose="020B0604030504040204" pitchFamily="34" charset="0"/>
                <a:ea typeface="Tahoma" panose="020B0604030504040204" pitchFamily="34" charset="0"/>
                <a:cs typeface="Tahoma" panose="020B0604030504040204" pitchFamily="34" charset="0"/>
              </a:rPr>
              <a:t>01.03.10-Ücretler</a:t>
            </a:r>
          </a:p>
          <a:p>
            <a:pPr marL="0" indent="-514350" algn="just">
              <a:buNone/>
              <a:defRPr/>
            </a:pPr>
            <a:r>
              <a:rPr lang="tr-TR" sz="2200" dirty="0">
                <a:solidFill>
                  <a:srgbClr val="FF0000"/>
                </a:solidFill>
                <a:latin typeface="Tahoma" panose="020B0604030504040204" pitchFamily="34" charset="0"/>
                <a:ea typeface="Tahoma" panose="020B0604030504040204" pitchFamily="34" charset="0"/>
                <a:cs typeface="Tahoma" panose="020B0604030504040204" pitchFamily="34" charset="0"/>
              </a:rPr>
              <a:t>	01.03.20-İhbar ve Kıdem Tazminatları</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	…</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03.03-Yolluklar</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tr-TR" sz="2200" dirty="0">
                <a:solidFill>
                  <a:srgbClr val="FF0000"/>
                </a:solidFill>
                <a:latin typeface="Tahoma" panose="020B0604030504040204" pitchFamily="34" charset="0"/>
                <a:ea typeface="Tahoma" panose="020B0604030504040204" pitchFamily="34" charset="0"/>
                <a:cs typeface="Tahoma" panose="020B0604030504040204" pitchFamily="34" charset="0"/>
              </a:rPr>
              <a:t>03.03.10-Geçici Görev Yollukları</a:t>
            </a:r>
          </a:p>
          <a:p>
            <a:pPr marL="0" indent="-514350" algn="just">
              <a:buNone/>
              <a:defRPr/>
            </a:pPr>
            <a:r>
              <a:rPr lang="tr-TR" sz="2200" dirty="0">
                <a:solidFill>
                  <a:srgbClr val="FF0000"/>
                </a:solidFill>
                <a:latin typeface="Tahoma" panose="020B0604030504040204" pitchFamily="34" charset="0"/>
                <a:ea typeface="Tahoma" panose="020B0604030504040204" pitchFamily="34" charset="0"/>
                <a:cs typeface="Tahoma" panose="020B0604030504040204" pitchFamily="34" charset="0"/>
              </a:rPr>
              <a:t>	03.03.20-Sürekli Görev Yollukları</a:t>
            </a:r>
          </a:p>
          <a:p>
            <a:pPr marL="0" indent="-514350" algn="just">
              <a:buNone/>
              <a:defRPr/>
            </a:pPr>
            <a:r>
              <a:rPr lang="tr-TR" sz="2200" dirty="0">
                <a:solidFill>
                  <a:srgbClr val="0070C0"/>
                </a:solidFill>
                <a:latin typeface="Tahoma" panose="020B0604030504040204" pitchFamily="34" charset="0"/>
                <a:ea typeface="Tahoma" panose="020B0604030504040204" pitchFamily="34" charset="0"/>
                <a:cs typeface="Tahoma" panose="020B0604030504040204" pitchFamily="34" charset="0"/>
              </a:rPr>
              <a:t>	…</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extLst>
      <p:ext uri="{BB962C8B-B14F-4D97-AF65-F5344CB8AC3E}">
        <p14:creationId xmlns:p14="http://schemas.microsoft.com/office/powerpoint/2010/main" val="75225095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112568"/>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sz="2800" dirty="0"/>
              <a:t>	</a:t>
            </a:r>
            <a:r>
              <a:rPr lang="tr-TR" sz="2800" i="1" dirty="0"/>
              <a:t> </a:t>
            </a:r>
          </a:p>
          <a:p>
            <a:pPr marL="0" indent="-514350" algn="just">
              <a:buNone/>
              <a:defRPr/>
            </a:pPr>
            <a:r>
              <a:rPr lang="tr-TR" sz="2800" i="1" dirty="0">
                <a:solidFill>
                  <a:srgbClr val="FF0000"/>
                </a:solidFill>
                <a:latin typeface="Tahoma" panose="020B0604030504040204" pitchFamily="34" charset="0"/>
                <a:ea typeface="Tahoma" panose="020B0604030504040204" pitchFamily="34" charset="0"/>
                <a:cs typeface="Tahoma" panose="020B0604030504040204" pitchFamily="34" charset="0"/>
              </a:rPr>
              <a:t>	</a:t>
            </a:r>
            <a:r>
              <a:rPr lang="tr-TR" sz="2200" i="1" dirty="0">
                <a:solidFill>
                  <a:srgbClr val="7030A0"/>
                </a:solidFill>
                <a:latin typeface="Tahoma" panose="020B0604030504040204" pitchFamily="34" charset="0"/>
                <a:ea typeface="Tahoma" panose="020B0604030504040204" pitchFamily="34" charset="0"/>
                <a:cs typeface="Tahoma" panose="020B0604030504040204" pitchFamily="34" charset="0"/>
              </a:rPr>
              <a:t>20256yılı Bütçe Kanununda 03.03, 03.06, 03.07 ve 03.08 ekonomik kodlar için her türlü ödenek ekleme/aktarmaya kısıtlama getirilmiştir.</a:t>
            </a:r>
          </a:p>
          <a:p>
            <a:pPr marL="0" indent="-514350" algn="just">
              <a:buNone/>
              <a:defRPr/>
            </a:pPr>
            <a:r>
              <a:rPr lang="tr-TR" sz="2200" i="1" dirty="0">
                <a:solidFill>
                  <a:srgbClr val="7030A0"/>
                </a:solidFill>
                <a:latin typeface="Tahoma" panose="020B0604030504040204" pitchFamily="34" charset="0"/>
                <a:ea typeface="Tahoma" panose="020B0604030504040204" pitchFamily="34" charset="0"/>
                <a:cs typeface="Tahoma" panose="020B0604030504040204" pitchFamily="34" charset="0"/>
              </a:rPr>
              <a:t>	Bu ekonomik kodlara ödenek ekleme veya aktarma yetkisi Strateji ve Bütçe Başkanlığındadır.</a:t>
            </a:r>
          </a:p>
          <a:p>
            <a:pPr marL="0" indent="-514350" algn="just">
              <a:buNone/>
              <a:defRPr/>
            </a:pPr>
            <a:r>
              <a:rPr lang="tr-TR" sz="2200" i="1" dirty="0">
                <a:solidFill>
                  <a:srgbClr val="7030A0"/>
                </a:solidFill>
                <a:latin typeface="Tahoma" panose="020B0604030504040204" pitchFamily="34" charset="0"/>
                <a:ea typeface="Tahoma" panose="020B0604030504040204" pitchFamily="34" charset="0"/>
                <a:cs typeface="Tahoma" panose="020B0604030504040204" pitchFamily="34" charset="0"/>
              </a:rPr>
              <a:t>	Sadece 03.02 ile 03.05 ekonomik kodlara ekleme/aktarma Bütçe Kanununda belirtilen kriterlere göre kurumumuz yetkisindedir.</a:t>
            </a:r>
            <a:endParaRPr lang="tr-TR" sz="22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endParaRPr lang="tr-TR" dirty="0">
              <a:solidFill>
                <a:srgbClr val="FF0000"/>
              </a:solidFill>
            </a:endParaRPr>
          </a:p>
        </p:txBody>
      </p:sp>
    </p:spTree>
    <p:extLst>
      <p:ext uri="{BB962C8B-B14F-4D97-AF65-F5344CB8AC3E}">
        <p14:creationId xmlns:p14="http://schemas.microsoft.com/office/powerpoint/2010/main" val="154918448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40060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0" algn="just">
              <a:buNone/>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Bütçe Hazırlık Çalışmalarında Doldurulacak Formlar;</a:t>
            </a:r>
          </a:p>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10 – Birimlerin Hizmet Maliyetinin Tespitine İlişkin   Bilgi Formu</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13/2 – Gider Bütçe Fişi</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26/2-3-4 – Öğrenci Kontenjan ve Sayıları Bilgi Formu</a:t>
            </a: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5400600"/>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0" algn="just">
              <a:buNone/>
              <a:defRPr/>
            </a:pPr>
            <a:endPar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endParaRPr>
          </a:p>
          <a:p>
            <a:pPr marL="0" indent="0" algn="just">
              <a:buNone/>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Strateji Geliştirme Daire Başkanlığına elden teslim edilecek belgeler;</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Form 8 – Ödenek Cetveli (Ekonomik Sınıflandırma IV. Düzey)</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Öz gelir karşılığı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II.Öğretim</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Uzaktan Öğretim,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Tez.Yük.Lis</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a:t>
            </a:r>
            <a:r>
              <a:rPr lang="tr-TR" sz="2500" dirty="0" err="1">
                <a:solidFill>
                  <a:srgbClr val="7030A0"/>
                </a:solidFill>
                <a:latin typeface="Tahoma" panose="020B0604030504040204" pitchFamily="34" charset="0"/>
                <a:ea typeface="Tahoma" panose="020B0604030504040204" pitchFamily="34" charset="0"/>
                <a:cs typeface="Tahoma" panose="020B0604030504040204" pitchFamily="34" charset="0"/>
              </a:rPr>
              <a:t>vb</a:t>
            </a: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 ödenek tefrik eden birimlerin gelir/gider hesaplama cetveli</a:t>
            </a:r>
          </a:p>
          <a:p>
            <a:pPr marL="0" indent="-514350" algn="just">
              <a:defRPr/>
            </a:pPr>
            <a:r>
              <a:rPr lang="tr-TR" sz="2500" dirty="0">
                <a:solidFill>
                  <a:srgbClr val="7030A0"/>
                </a:solidFill>
                <a:latin typeface="Tahoma" panose="020B0604030504040204" pitchFamily="34" charset="0"/>
                <a:ea typeface="Tahoma" panose="020B0604030504040204" pitchFamily="34" charset="0"/>
                <a:cs typeface="Tahoma" panose="020B0604030504040204" pitchFamily="34" charset="0"/>
              </a:rPr>
              <a:t>Zorunlu staj yapacak ve mesleki eğitim programına katılacak öğrenci tespitinin yapılarak maliyet tablosu eklenecektir.</a:t>
            </a:r>
            <a:endParaRPr lang="tr-TR" b="1" dirty="0">
              <a:solidFill>
                <a:srgbClr val="FF0000"/>
              </a:solidFill>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extLst>
      <p:ext uri="{BB962C8B-B14F-4D97-AF65-F5344CB8AC3E}">
        <p14:creationId xmlns:p14="http://schemas.microsoft.com/office/powerpoint/2010/main" val="21507559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1052736"/>
            <a:ext cx="8215312" cy="5328592"/>
          </a:xfrm>
        </p:spPr>
        <p:style>
          <a:lnRef idx="1">
            <a:schemeClr val="accent3"/>
          </a:lnRef>
          <a:fillRef idx="2">
            <a:schemeClr val="accent3"/>
          </a:fillRef>
          <a:effectRef idx="1">
            <a:schemeClr val="accent3"/>
          </a:effectRef>
          <a:fontRef idx="minor">
            <a:schemeClr val="dk1"/>
          </a:fontRef>
        </p:style>
        <p:txBody>
          <a:bodyPr rtlCol="0">
            <a:normAutofit fontScale="25000" lnSpcReduction="20000"/>
          </a:bodyPr>
          <a:lstStyle/>
          <a:p>
            <a:pPr marL="0" algn="just">
              <a:buNone/>
              <a:defRPr/>
            </a:pPr>
            <a:r>
              <a:rPr lang="tr-TR" sz="2800" b="1" dirty="0">
                <a:solidFill>
                  <a:srgbClr val="FF0000"/>
                </a:solidFill>
              </a:rPr>
              <a:t>	</a:t>
            </a: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Performans Esaslı Bütçeleme: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Kaynakların kamu idarelerinin amaç ve hedefleri doğrultusunda tahsisini ve kullanılmasını sağlayan, performans ölçümü ve değerlendirmesi yaparak ulaşılmak istenen hedeflere ulaşılıp ulaşılamadığını tespit eden ve sonuçları raporlayan bir bütçeleme sistemidir.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Stratejik Plan: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Kamu idarelerinin orta ve uzun vadeli amaçlarını, temel ilke ve politikalarını, hedef ve önceliklerini, performans ölçütlerini, bunlara ulaşmak için izlenecek yöntemler ile kaynak dağılımlarını içeren plandır.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Misyon: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Bir kamu idaresinin ne yaptığını, nasıl yaptığını ve kimin için yaptığını açıkça ifade eden, idarenin varlık sebebini açıklayan temel bir bildirimdir.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Vizyon: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Bir kamu idaresinin ulaşmayı arzu ettiği geleceğinin </a:t>
            </a:r>
            <a:r>
              <a:rPr lang="es-ES" sz="6000" dirty="0">
                <a:solidFill>
                  <a:srgbClr val="0070C0"/>
                </a:solidFill>
                <a:latin typeface="Tahoma" panose="020B0604030504040204" pitchFamily="34" charset="0"/>
                <a:ea typeface="Tahoma" panose="020B0604030504040204" pitchFamily="34" charset="0"/>
                <a:cs typeface="Tahoma" panose="020B0604030504040204" pitchFamily="34" charset="0"/>
              </a:rPr>
              <a:t>iddialı ve gerçekçi bir ifadesidir.</a:t>
            </a:r>
            <a:endPar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Amaç: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Stratejik planda yer alan ve kamu idaresinin ulaşmayı hedeflediği sonuçların kavramsal ifadesidir.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Hedef: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Stratejik planda yer alan amaçların gerçekleştirilmesine yönelik spesifik ve ölçülebilir alt amaçlardır.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Performans Hedefi: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Kamu idarelerinin stratejik planlarında</a:t>
            </a: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yer alan amaç ve hedeflerine ulaşmak için program döneminde gerçekleştirmeyi planladıkları çıktı-sonuç odaklı hedeflerdir.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Performans Göstergesi: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Kamu idarelerince performans hedeflerine ulaşılıp ulaşılmadığını ya da ne kadar ulaşıldığını ölçmek, izlemek ve değerlendirmek için kullanılan ve sayısal olarak ifade edilen araçlardır.</a:t>
            </a:r>
          </a:p>
          <a:p>
            <a:pPr marL="0" algn="just">
              <a:buNone/>
              <a:defRPr/>
            </a:pPr>
            <a:r>
              <a:rPr lang="tr-TR" sz="6000" b="1" dirty="0">
                <a:solidFill>
                  <a:srgbClr val="0070C0"/>
                </a:solidFill>
                <a:latin typeface="Tahoma" panose="020B0604030504040204" pitchFamily="34" charset="0"/>
                <a:ea typeface="Tahoma" panose="020B0604030504040204" pitchFamily="34" charset="0"/>
                <a:cs typeface="Tahoma" panose="020B0604030504040204" pitchFamily="34" charset="0"/>
              </a:rPr>
              <a:t>	Faaliyet: </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Belirli bir amaca ve hedefe yönelen, başlı başına bir bütünlük oluşturan, yönetilebilir ve </a:t>
            </a:r>
            <a:r>
              <a:rPr lang="tr-TR" sz="6000" dirty="0" err="1">
                <a:solidFill>
                  <a:srgbClr val="0070C0"/>
                </a:solidFill>
                <a:latin typeface="Tahoma" panose="020B0604030504040204" pitchFamily="34" charset="0"/>
                <a:ea typeface="Tahoma" panose="020B0604030504040204" pitchFamily="34" charset="0"/>
                <a:cs typeface="Tahoma" panose="020B0604030504040204" pitchFamily="34" charset="0"/>
              </a:rPr>
              <a:t>maliyetlendirilebilir</a:t>
            </a:r>
            <a:r>
              <a:rPr lang="tr-TR" sz="6000" dirty="0">
                <a:solidFill>
                  <a:srgbClr val="0070C0"/>
                </a:solidFill>
                <a:latin typeface="Tahoma" panose="020B0604030504040204" pitchFamily="34" charset="0"/>
                <a:ea typeface="Tahoma" panose="020B0604030504040204" pitchFamily="34" charset="0"/>
                <a:cs typeface="Tahoma" panose="020B0604030504040204" pitchFamily="34" charset="0"/>
              </a:rPr>
              <a:t> üretim veya hizmetlerdir.</a:t>
            </a:r>
          </a:p>
          <a:p>
            <a:pPr marL="0" algn="just">
              <a:buNone/>
              <a:defRPr/>
            </a:pPr>
            <a:endParaRPr lang="tr-TR" sz="4300" dirty="0">
              <a:solidFill>
                <a:schemeClr val="tx1"/>
              </a:solidFill>
            </a:endParaRPr>
          </a:p>
        </p:txBody>
      </p:sp>
      <p:graphicFrame>
        <p:nvGraphicFramePr>
          <p:cNvPr id="4" name="Diyagram 3"/>
          <p:cNvGraphicFramePr/>
          <p:nvPr>
            <p:extLst>
              <p:ext uri="{D42A27DB-BD31-4B8C-83A1-F6EECF244321}">
                <p14:modId xmlns:p14="http://schemas.microsoft.com/office/powerpoint/2010/main" val="2086958035"/>
              </p:ext>
            </p:extLst>
          </p:nvPr>
        </p:nvGraphicFramePr>
        <p:xfrm>
          <a:off x="467544" y="260648"/>
          <a:ext cx="8215370" cy="69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par>
                                <p:cTn id="23" presetID="3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3" end="3"/>
                                            </p:txEl>
                                          </p:spTgt>
                                        </p:tgtEl>
                                      </p:cBhvr>
                                    </p:animEffect>
                                  </p:childTnLst>
                                </p:cTn>
                              </p:par>
                              <p:par>
                                <p:cTn id="29" presetID="31"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par>
                                <p:cTn id="35" presetID="31"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par>
                                <p:cTn id="41" presetID="31"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6" end="6"/>
                                            </p:txEl>
                                          </p:spTgt>
                                        </p:tgtEl>
                                      </p:cBhvr>
                                    </p:animEffect>
                                  </p:childTnLst>
                                </p:cTn>
                              </p:par>
                              <p:par>
                                <p:cTn id="47" presetID="31" presetClass="entr" presetSubtype="0"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7" end="7"/>
                                            </p:txEl>
                                          </p:spTgt>
                                        </p:tgtEl>
                                      </p:cBhvr>
                                    </p:animEffect>
                                  </p:childTnLst>
                                </p:cTn>
                              </p:par>
                              <p:par>
                                <p:cTn id="53" presetID="31"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18525410"/>
              </p:ext>
            </p:extLst>
          </p:nvPr>
        </p:nvGraphicFramePr>
        <p:xfrm>
          <a:off x="500063" y="836712"/>
          <a:ext cx="821531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sp>
        <p:nvSpPr>
          <p:cNvPr id="3" name="2 İçerik Yer Tutucusu"/>
          <p:cNvSpPr>
            <a:spLocks noGrp="1"/>
          </p:cNvSpPr>
          <p:nvPr>
            <p:ph idx="1"/>
          </p:nvPr>
        </p:nvSpPr>
        <p:spPr>
          <a:xfrm>
            <a:off x="500063" y="836712"/>
            <a:ext cx="8215312" cy="4968552"/>
          </a:xfrm>
          <a:solidFill>
            <a:srgbClr val="FFC000"/>
          </a:solidFill>
        </p:spPr>
        <p:style>
          <a:lnRef idx="1">
            <a:schemeClr val="accent1"/>
          </a:lnRef>
          <a:fillRef idx="2">
            <a:schemeClr val="accent1"/>
          </a:fillRef>
          <a:effectRef idx="1">
            <a:schemeClr val="accent1"/>
          </a:effectRef>
          <a:fontRef idx="minor">
            <a:schemeClr val="dk1"/>
          </a:fontRef>
        </p:style>
        <p:txBody>
          <a:bodyPr rtlCol="0">
            <a:normAutofit/>
          </a:bodyPr>
          <a:lstStyle/>
          <a:p>
            <a:pPr marL="0" indent="-514350" algn="just">
              <a:buNone/>
              <a:defRPr/>
            </a:pPr>
            <a:r>
              <a:rPr lang="tr-TR" b="1" i="1" dirty="0">
                <a:solidFill>
                  <a:srgbClr val="FF0000"/>
                </a:solidFill>
              </a:rPr>
              <a:t>	</a:t>
            </a:r>
          </a:p>
          <a:p>
            <a:pPr marL="0" indent="-514350" algn="just">
              <a:buNone/>
              <a:defRPr/>
            </a:pPr>
            <a:r>
              <a:rPr lang="tr-TR" b="1" i="1" dirty="0">
                <a:solidFill>
                  <a:srgbClr val="0070C0"/>
                </a:solidFill>
                <a:latin typeface="Tahoma" panose="020B0604030504040204" pitchFamily="34" charset="0"/>
                <a:ea typeface="Tahoma" panose="020B0604030504040204" pitchFamily="34" charset="0"/>
                <a:cs typeface="Tahoma" panose="020B0604030504040204" pitchFamily="34" charset="0"/>
              </a:rPr>
              <a:t>-</a:t>
            </a:r>
            <a:r>
              <a:rPr lang="tr-TR" sz="2400" i="1" dirty="0">
                <a:solidFill>
                  <a:srgbClr val="0070C0"/>
                </a:solidFill>
                <a:latin typeface="Tahoma" panose="020B0604030504040204" pitchFamily="34" charset="0"/>
                <a:ea typeface="Tahoma" panose="020B0604030504040204" pitchFamily="34" charset="0"/>
                <a:cs typeface="Tahoma" panose="020B0604030504040204" pitchFamily="34" charset="0"/>
              </a:rPr>
              <a:t>Yükseköğretim kurumlarının 2026-2028 yıllarını kapsayan bütçeleri idare düzeyinde, «program (birinci düzey) – kurum – finans – ekonomik (ikinci düzey)» aşamasında kanunlaşacaktır.</a:t>
            </a:r>
          </a:p>
          <a:p>
            <a:pPr marL="0" indent="-514350" algn="just">
              <a:buNone/>
              <a:defRPr/>
            </a:pPr>
            <a:endParaRPr lang="tr-TR" sz="2400" i="1"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0" indent="-514350" algn="just">
              <a:buNone/>
              <a:defRPr/>
            </a:pPr>
            <a:r>
              <a:rPr lang="tr-TR" sz="2400" i="1" dirty="0">
                <a:solidFill>
                  <a:srgbClr val="0070C0"/>
                </a:solidFill>
                <a:latin typeface="Tahoma" panose="020B0604030504040204" pitchFamily="34" charset="0"/>
                <a:ea typeface="Tahoma" panose="020B0604030504040204" pitchFamily="34" charset="0"/>
                <a:cs typeface="Tahoma" panose="020B0604030504040204" pitchFamily="34" charset="0"/>
              </a:rPr>
              <a:t>-Ocak ayında idare düzeyindeki bütçe, program yapısına göre birimlere dağılımı yapılacaktır.</a:t>
            </a:r>
            <a:endParaRPr lang="tr-TR" sz="2400"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marL="0" indent="-514350" algn="just">
              <a:buNone/>
              <a:defRPr/>
            </a:pPr>
            <a:endParaRPr lang="tr-TR" b="1" dirty="0">
              <a:solidFill>
                <a:srgbClr val="FF0000"/>
              </a:solidFill>
            </a:endParaRPr>
          </a:p>
          <a:p>
            <a:pPr marL="0" indent="-514350" algn="just">
              <a:buNone/>
              <a:defRPr/>
            </a:pPr>
            <a:endParaRPr lang="tr-TR" b="1" dirty="0">
              <a:solidFill>
                <a:srgbClr val="FF0000"/>
              </a:solidFill>
            </a:endParaRPr>
          </a:p>
          <a:p>
            <a:pPr marL="0" algn="just">
              <a:buNone/>
              <a:defRPr/>
            </a:pPr>
            <a:endParaRPr lang="tr-TR"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ln>
            <a:noFill/>
          </a:ln>
          <a:effectLst>
            <a:glow rad="228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eaLnBrk="1" fontAlgn="auto" hangingPunct="1">
              <a:spcAft>
                <a:spcPts val="0"/>
              </a:spcAft>
              <a:defRPr/>
            </a:pPr>
            <a:r>
              <a:rPr lang="tr-TR" sz="4000" dirty="0">
                <a:ln/>
                <a:solidFill>
                  <a:srgbClr val="FFFF00"/>
                </a:solidFill>
                <a:effectLst/>
                <a:latin typeface="Albertus Extra Bold" panose="020E0802040304020204" pitchFamily="34" charset="0"/>
              </a:rPr>
              <a:t>Bütçe Teklif Hazırlık Çalışmaları</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9837548"/>
              </p:ext>
            </p:extLst>
          </p:nvPr>
        </p:nvGraphicFramePr>
        <p:xfrm>
          <a:off x="500063" y="836712"/>
          <a:ext cx="821531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85728"/>
            <a:ext cx="8215370" cy="550984"/>
          </a:xfrm>
          <a:blipFill>
            <a:blip r:embed="rId2"/>
            <a:tile tx="0" ty="0" sx="100000" sy="100000" flip="none" algn="tl"/>
          </a:blipFill>
          <a:scene3d>
            <a:camera prst="orthographicFront"/>
            <a:lightRig rig="threePt" dir="t"/>
          </a:scene3d>
          <a:sp3d>
            <a:bevelT w="114300" prst="artDeco"/>
          </a:sp3d>
        </p:spPr>
        <p:style>
          <a:lnRef idx="1">
            <a:schemeClr val="accent6"/>
          </a:lnRef>
          <a:fillRef idx="2">
            <a:schemeClr val="accent6"/>
          </a:fillRef>
          <a:effectRef idx="1">
            <a:schemeClr val="accent6"/>
          </a:effectRef>
          <a:fontRef idx="minor">
            <a:schemeClr val="dk1"/>
          </a:fontRef>
        </p:style>
        <p:txBody>
          <a:bodyPr rtlCol="0">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eaLnBrk="1" fontAlgn="auto" hangingPunct="1">
              <a:spcAft>
                <a:spcPts val="0"/>
              </a:spcAft>
              <a:defRPr/>
            </a:pPr>
            <a:r>
              <a:rPr lang="tr-TR" sz="40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Ödenek İşlemleri</a:t>
            </a:r>
          </a:p>
        </p:txBody>
      </p:sp>
      <p:sp>
        <p:nvSpPr>
          <p:cNvPr id="3" name="2 İçerik Yer Tutucusu"/>
          <p:cNvSpPr>
            <a:spLocks noGrp="1"/>
          </p:cNvSpPr>
          <p:nvPr>
            <p:ph idx="1"/>
          </p:nvPr>
        </p:nvSpPr>
        <p:spPr>
          <a:xfrm>
            <a:off x="500063" y="836712"/>
            <a:ext cx="8215312" cy="5832648"/>
          </a:xfrm>
        </p:spPr>
        <p:style>
          <a:lnRef idx="1">
            <a:schemeClr val="accent1"/>
          </a:lnRef>
          <a:fillRef idx="2">
            <a:schemeClr val="accent1"/>
          </a:fillRef>
          <a:effectRef idx="1">
            <a:schemeClr val="accent1"/>
          </a:effectRef>
          <a:fontRef idx="minor">
            <a:schemeClr val="dk1"/>
          </a:fontRef>
        </p:style>
        <p:txBody>
          <a:bodyPr rtlCol="0">
            <a:normAutofit fontScale="47500" lnSpcReduction="20000"/>
          </a:bodyPr>
          <a:lstStyle/>
          <a:p>
            <a:pPr marL="0" algn="just">
              <a:buNone/>
              <a:defRPr/>
            </a:pPr>
            <a:r>
              <a:rPr lang="tr-TR" sz="2900" dirty="0">
                <a:solidFill>
                  <a:srgbClr val="7030A0"/>
                </a:solidFill>
                <a:latin typeface="Calibri" panose="020F0502020204030204" pitchFamily="34" charset="0"/>
                <a:ea typeface="Tahoma" panose="020B0604030504040204" pitchFamily="34" charset="0"/>
                <a:cs typeface="Calibri" panose="020F0502020204030204" pitchFamily="34" charset="0"/>
              </a:rPr>
              <a:t>	</a:t>
            </a:r>
            <a:r>
              <a:rPr lang="tr-TR" sz="2900" dirty="0">
                <a:solidFill>
                  <a:srgbClr val="C00000"/>
                </a:solidFill>
                <a:highlight>
                  <a:srgbClr val="C0C0C0"/>
                </a:highlight>
                <a:latin typeface="Calibri" panose="020F0502020204030204" pitchFamily="34" charset="0"/>
                <a:ea typeface="Tahoma" panose="020B0604030504040204" pitchFamily="34" charset="0"/>
                <a:cs typeface="Calibri" panose="020F0502020204030204" pitchFamily="34" charset="0"/>
              </a:rPr>
              <a:t>5018 sayılı Kamu Mali Yönetimi ve Kontrol Kanununun 21. Maddesinde;</a:t>
            </a:r>
          </a:p>
          <a:p>
            <a:pPr algn="just"/>
            <a:r>
              <a:rPr lang="tr-TR" sz="2900" dirty="0">
                <a:solidFill>
                  <a:srgbClr val="0070C0"/>
                </a:solidFill>
                <a:latin typeface="Calibri" panose="020F0502020204030204" pitchFamily="34" charset="0"/>
                <a:cs typeface="Calibri" panose="020F0502020204030204" pitchFamily="34" charset="0"/>
              </a:rPr>
              <a:t>Merkezî yönetim kapsamındaki kamu idarelerinin bütçeleri arasındaki ödenek aktarmaları kanunla yapılır. Ancak, harcamalarda tasarrufu sağlamak, dengeli ve etkili bir bütçe politikasını gerçekleştirmek üzere genel bütçe ödeneklerinin yüzde onunu geçmemek kaydıyla, merkezî yönetim kapsamındaki kamu idarelerinin bütçeleri arasındaki ödenek aktarmalarına ilişkin yetki ve işlemler ile usul ve esaslar merkezî yönetim bütçe kanununda belirlenir.</a:t>
            </a:r>
          </a:p>
          <a:p>
            <a:pPr algn="just"/>
            <a:r>
              <a:rPr lang="tr-TR" sz="2900" dirty="0">
                <a:solidFill>
                  <a:srgbClr val="0070C0"/>
                </a:solidFill>
                <a:latin typeface="Calibri" panose="020F0502020204030204" pitchFamily="34" charset="0"/>
                <a:cs typeface="Calibri" panose="020F0502020204030204" pitchFamily="34" charset="0"/>
              </a:rPr>
              <a:t>Merkezî yönetim kapsamındaki kamu idareleri, aktarma yapılacak tertipteki ödeneğin yüzde yirmisine kadar kendi bütçeleri içinde ödenek aktarması yapabilirler. Ancak, ihtiyaç halinde yüzde yirmiyi aşan ödenek aktarma işlemlerini kurum bütçesinin başlangıç ödenekleri toplamının yüzde yirmisini geçmemek üzere yapmaya Strateji ve Bütçe Başkanlığı, yılı yatırım programına ek yatırım cetvellerinde yer alan projelerde değişiklik yapılması halinde değişikliğin gerektirdiği tertipler arası ödenek aktarması işlemlerinin tamamını yapmaya ise ilgili idareler yetkilidir.</a:t>
            </a:r>
          </a:p>
          <a:p>
            <a:pPr algn="just"/>
            <a:r>
              <a:rPr lang="tr-TR" sz="2900" dirty="0">
                <a:solidFill>
                  <a:srgbClr val="0070C0"/>
                </a:solidFill>
                <a:latin typeface="Calibri" panose="020F0502020204030204" pitchFamily="34" charset="0"/>
                <a:cs typeface="Calibri" panose="020F0502020204030204" pitchFamily="34" charset="0"/>
              </a:rPr>
              <a:t>Kamu idarelerinin bütçeleri içinde; personel giderleri tertiplerinden, aktarma yapılmış tertiplerden ve yedek ödenekten aktarma yapılmış tertiplerden diğer tertiplere ödenek aktarılamaz. Ancak, yılı yatırım programına ek yatırım cetvellerinde yer alan projelerde değişiklik yapılması halinde, aktarma yapılan tertiplerden diğer tertiplere ödenek aktarılabilir.</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denilmektedir. Buna göre;</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İdare Düzeyindeki aktarmalar Bütçe Kanununda belirtilen serbestliğe göre idare tarafından yapılabilmektedir.</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Program sınıflandırmanın üçüncü düzeyinde tertiplenen ödenekler arasında (SKS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Dai.Bşk.lığı</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altında öz gelir karşılığı tefrik edilen ödenekler hariç) aktarma yapılamaz.</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Öz gelir karşılığı tefrik edilen ödeneklerin (II.öğretim, Tezsiz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Yük.Lisans</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Uzaktan </a:t>
            </a:r>
            <a:r>
              <a:rPr lang="tr-TR" sz="2900" dirty="0" err="1">
                <a:solidFill>
                  <a:srgbClr val="0070C0"/>
                </a:solidFill>
                <a:latin typeface="Calibri" panose="020F0502020204030204" pitchFamily="34" charset="0"/>
                <a:ea typeface="Tahoma" panose="020B0604030504040204" pitchFamily="34" charset="0"/>
                <a:cs typeface="Calibri" panose="020F0502020204030204" pitchFamily="34" charset="0"/>
              </a:rPr>
              <a:t>Eğt</a:t>
            </a: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vs) harcamaları, tahsil edilen geliri geçemez.</a:t>
            </a:r>
          </a:p>
          <a:p>
            <a:pPr marL="0" algn="just">
              <a:buNone/>
              <a:defRPr/>
            </a:pPr>
            <a:r>
              <a:rPr lang="tr-TR" sz="2900" dirty="0">
                <a:solidFill>
                  <a:srgbClr val="0070C0"/>
                </a:solidFill>
                <a:latin typeface="Calibri" panose="020F0502020204030204" pitchFamily="34" charset="0"/>
                <a:ea typeface="Tahoma" panose="020B0604030504040204" pitchFamily="34" charset="0"/>
                <a:cs typeface="Calibri" panose="020F0502020204030204" pitchFamily="34" charset="0"/>
              </a:rPr>
              <a:t>	Ödenek üstü harcamalarda 5018 sayılı Kanunun 70. Maddesine göre Harcama Yetkililerine maaşının iki katı tutarına kadar para cezası verilmektedir.</a:t>
            </a:r>
          </a:p>
          <a:p>
            <a:pPr eaLnBrk="1" fontAlgn="auto" hangingPunct="1">
              <a:spcAft>
                <a:spcPts val="0"/>
              </a:spcAft>
              <a:buNone/>
              <a:defRPr/>
            </a:pPr>
            <a:endParaRPr lang="tr-TR" sz="2500"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735560"/>
          </a:xfrm>
        </p:spPr>
        <p:style>
          <a:lnRef idx="1">
            <a:schemeClr val="accent6"/>
          </a:lnRef>
          <a:fillRef idx="2">
            <a:schemeClr val="accent6"/>
          </a:fillRef>
          <a:effectRef idx="1">
            <a:schemeClr val="accent6"/>
          </a:effectRef>
          <a:fontRef idx="minor">
            <a:schemeClr val="dk1"/>
          </a:fontRef>
        </p:style>
        <p:txBody>
          <a:bodyPr rtlCol="0">
            <a:normAutofit fontScale="47500" lnSpcReduction="20000"/>
          </a:bodyPr>
          <a:lstStyle/>
          <a:p>
            <a:pPr>
              <a:buFont typeface="Wingdings" pitchFamily="2" charset="2"/>
              <a:buChar char="Ø"/>
              <a:defRPr/>
            </a:pPr>
            <a:endParaRPr lang="tr-TR" sz="3500" b="1" dirty="0">
              <a:solidFill>
                <a:srgbClr val="FF0000"/>
              </a:solidFill>
            </a:endParaRP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Ocak/Şubat;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Uygulama Genelge/Tebliği, Kanunlaşan Bütçe Kanununa göre İdare Performans Programının Revize Edilmesi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Ocak/Şubat;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Kurumsal Bütçenin Birim Detaya Dağılımı, Ayrıntılı Finansman Programı ve Ayrıntılı AFP göre Serbest Ödeneklerin Muhasebe sistemine gönderilmesi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Şubat;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İdare Faaliyet Raporu</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Mart;</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Yatırım Programı İzleme ve Değerlendirme Raporu</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Haziran;</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Hazırlama Rehberine Göre Bütçe Teklif Çalışmaları</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Temmuz;</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Teklifinin Cumhurbaşkanlığı Strateji ve Bütçe Başkanlığında Görüşülmesi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Eylül;</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Orta Vadeli Mali Program ve Mali Plan</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Ekim;</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Tasarıların Strateji ve Bütçe Başkanlığında Hazırlanarak Teslimi</a:t>
            </a:r>
          </a:p>
          <a:p>
            <a:pPr algn="just">
              <a:buFont typeface="Wingdings" pitchFamily="2" charset="2"/>
              <a:buChar char="Ø"/>
              <a:defRPr/>
            </a:pPr>
            <a:r>
              <a:rPr lang="tr-TR" sz="4000" dirty="0">
                <a:solidFill>
                  <a:schemeClr val="accent6"/>
                </a:solidFill>
                <a:latin typeface="Tahoma" panose="020B0604030504040204" pitchFamily="34" charset="0"/>
                <a:ea typeface="Tahoma" panose="020B0604030504040204" pitchFamily="34" charset="0"/>
                <a:cs typeface="Tahoma" panose="020B0604030504040204" pitchFamily="34" charset="0"/>
              </a:rPr>
              <a:t>Kasım/Aralık;</a:t>
            </a:r>
            <a:r>
              <a:rPr lang="tr-TR" sz="4000" dirty="0">
                <a:solidFill>
                  <a:srgbClr val="7030A0"/>
                </a:solidFill>
                <a:latin typeface="Tahoma" panose="020B0604030504040204" pitchFamily="34" charset="0"/>
                <a:ea typeface="Tahoma" panose="020B0604030504040204" pitchFamily="34" charset="0"/>
                <a:cs typeface="Tahoma" panose="020B0604030504040204" pitchFamily="34" charset="0"/>
              </a:rPr>
              <a:t> Bütçe Tasarılarının TBMM Plan Bütçe Komisyonunda Görüşülmesi ve TBMM Genel Kurulunda Kanunlaşması</a:t>
            </a:r>
          </a:p>
          <a:p>
            <a:pPr eaLnBrk="1" fontAlgn="auto" hangingPunct="1">
              <a:spcAft>
                <a:spcPts val="0"/>
              </a:spcAft>
              <a:buNone/>
              <a:defRPr/>
            </a:pPr>
            <a:endParaRPr lang="tr-TR" sz="2500" dirty="0">
              <a:solidFill>
                <a:srgbClr val="C00000"/>
              </a:solidFill>
            </a:endParaRPr>
          </a:p>
        </p:txBody>
      </p:sp>
      <p:graphicFrame>
        <p:nvGraphicFramePr>
          <p:cNvPr id="4" name="Diyagram 3"/>
          <p:cNvGraphicFramePr/>
          <p:nvPr>
            <p:extLst>
              <p:ext uri="{D42A27DB-BD31-4B8C-83A1-F6EECF244321}">
                <p14:modId xmlns:p14="http://schemas.microsoft.com/office/powerpoint/2010/main" val="3696431825"/>
              </p:ext>
            </p:extLst>
          </p:nvPr>
        </p:nvGraphicFramePr>
        <p:xfrm>
          <a:off x="500034" y="285728"/>
          <a:ext cx="8215370" cy="550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63" y="836712"/>
            <a:ext cx="8215312" cy="5735560"/>
          </a:xfrm>
        </p:spPr>
        <p:style>
          <a:lnRef idx="1">
            <a:schemeClr val="accent6"/>
          </a:lnRef>
          <a:fillRef idx="2">
            <a:schemeClr val="accent6"/>
          </a:fillRef>
          <a:effectRef idx="1">
            <a:schemeClr val="accent6"/>
          </a:effectRef>
          <a:fontRef idx="minor">
            <a:schemeClr val="dk1"/>
          </a:fontRef>
        </p:style>
        <p:txBody>
          <a:bodyPr rtlCol="0">
            <a:normAutofit/>
          </a:bodyPr>
          <a:lstStyle/>
          <a:p>
            <a:pPr>
              <a:buFont typeface="Wingdings" pitchFamily="2" charset="2"/>
              <a:buChar char="Ø"/>
              <a:defRPr/>
            </a:pPr>
            <a:endParaRPr lang="tr-TR" sz="3500" b="1" dirty="0">
              <a:solidFill>
                <a:srgbClr val="FF0000"/>
              </a:solidFill>
            </a:endParaRPr>
          </a:p>
          <a:p>
            <a:pPr marL="0" algn="just" eaLnBrk="1" fontAlgn="auto" hangingPunct="1">
              <a:spcAft>
                <a:spcPts val="0"/>
              </a:spcAft>
              <a:buNone/>
              <a:defRPr/>
            </a:pPr>
            <a:r>
              <a:rPr lang="tr-TR" sz="2500" dirty="0">
                <a:solidFill>
                  <a:srgbClr val="C00000"/>
                </a:solidFill>
              </a:rPr>
              <a:t>-</a:t>
            </a:r>
            <a:r>
              <a:rPr lang="tr-TR" sz="2500" dirty="0">
                <a:solidFill>
                  <a:srgbClr val="C00000"/>
                </a:solidFill>
                <a:latin typeface="Tahoma" panose="020B0604030504040204" pitchFamily="34" charset="0"/>
                <a:ea typeface="Tahoma" panose="020B0604030504040204" pitchFamily="34" charset="0"/>
                <a:cs typeface="Tahoma" panose="020B0604030504040204" pitchFamily="34" charset="0"/>
              </a:rPr>
              <a:t>Bütçe Kanun Teklifi, Cumhurbaşkanı tarafından mali yılbaşından en az yetmiş beş gün önce TBMM’ye sunulmaktadır.</a:t>
            </a:r>
          </a:p>
          <a:p>
            <a:pPr marL="0" algn="just" eaLnBrk="1" fontAlgn="auto" hangingPunct="1">
              <a:spcAft>
                <a:spcPts val="0"/>
              </a:spcAft>
              <a:buNone/>
              <a:defRPr/>
            </a:pPr>
            <a:endParaRPr lang="tr-TR" sz="2500" dirty="0">
              <a:solidFill>
                <a:srgbClr val="C00000"/>
              </a:solidFill>
              <a:latin typeface="Tahoma" panose="020B0604030504040204" pitchFamily="34" charset="0"/>
              <a:ea typeface="Tahoma" panose="020B0604030504040204" pitchFamily="34" charset="0"/>
              <a:cs typeface="Tahoma" panose="020B0604030504040204" pitchFamily="34" charset="0"/>
            </a:endParaRPr>
          </a:p>
          <a:p>
            <a:pPr marL="0" algn="just" eaLnBrk="1" fontAlgn="auto" hangingPunct="1">
              <a:spcAft>
                <a:spcPts val="0"/>
              </a:spcAft>
              <a:buNone/>
              <a:defRPr/>
            </a:pPr>
            <a:r>
              <a:rPr lang="tr-TR" sz="2500" dirty="0">
                <a:solidFill>
                  <a:srgbClr val="C00000"/>
                </a:solidFill>
                <a:latin typeface="Tahoma" panose="020B0604030504040204" pitchFamily="34" charset="0"/>
                <a:ea typeface="Tahoma" panose="020B0604030504040204" pitchFamily="34" charset="0"/>
                <a:cs typeface="Tahoma" panose="020B0604030504040204" pitchFamily="34" charset="0"/>
              </a:rPr>
              <a:t>-Anayasa bütçe kanun teklifi ile kesin hesap teklifini görüşme ve kabul etme görevini TBMM’ye vermektedir. Bütçe kanun teklifi önce Bütçe Komisyonunda elli beş gün içinde görüşülüp kabul edilmekte sonra Genel Kurulda görüşülüp mali yılbaşına kadar karara bağlanmaktadır.</a:t>
            </a:r>
          </a:p>
        </p:txBody>
      </p:sp>
      <p:graphicFrame>
        <p:nvGraphicFramePr>
          <p:cNvPr id="4" name="Diyagram 3"/>
          <p:cNvGraphicFramePr/>
          <p:nvPr/>
        </p:nvGraphicFramePr>
        <p:xfrm>
          <a:off x="500034" y="285728"/>
          <a:ext cx="8215370" cy="5509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976717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Kahramanmaraş Sütçü İmam Üniversitesi</a:t>
            </a:r>
          </a:p>
          <a:p>
            <a:pPr algn="ctr">
              <a:buNone/>
              <a:defRPr/>
            </a:pPr>
            <a:r>
              <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Strateji Geliştirme Daire Başkanlığı</a:t>
            </a:r>
          </a:p>
          <a:p>
            <a:pPr algn="r">
              <a:buNone/>
              <a:defRPr/>
            </a:pPr>
            <a:r>
              <a:rPr lang="tr-TR" sz="2000" b="1" spc="50" dirty="0">
                <a:ln w="11430"/>
                <a:solidFill>
                  <a:schemeClr val="tx1"/>
                </a:solidFill>
                <a:effectLst>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Sedat KILINÇKIRAN</a:t>
            </a:r>
          </a:p>
          <a:p>
            <a:pPr algn="r">
              <a:buNone/>
              <a:defRPr/>
            </a:pPr>
            <a:r>
              <a:rPr lang="tr-TR" sz="2000" b="1" spc="50" dirty="0">
                <a:ln w="11430"/>
                <a:solidFill>
                  <a:schemeClr val="tx1"/>
                </a:solidFill>
                <a:effectLst>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Şube Müdürü</a:t>
            </a:r>
          </a:p>
          <a:p>
            <a:pPr>
              <a:buNone/>
            </a:pPr>
            <a:endParaRPr lang="tr-TR"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4" name="Resim 3">
            <a:extLst>
              <a:ext uri="{FF2B5EF4-FFF2-40B4-BE49-F238E27FC236}">
                <a16:creationId xmlns:a16="http://schemas.microsoft.com/office/drawing/2014/main" id="{CAAFAF66-2702-4D71-95C3-0647B9A10B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9297" y="122524"/>
            <a:ext cx="3685406" cy="3450491"/>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23A1DEDC-1AF7-426E-BBBD-8349BA9E61C0}"/>
              </a:ext>
            </a:extLst>
          </p:cNvPr>
          <p:cNvSpPr>
            <a:spLocks noGrp="1"/>
          </p:cNvSpPr>
          <p:nvPr>
            <p:ph type="title"/>
          </p:nvPr>
        </p:nvSpPr>
        <p:spPr/>
        <p:txBody>
          <a:bodyPr/>
          <a:lstStyle/>
          <a:p>
            <a:pPr algn="ctr"/>
            <a:r>
              <a:rPr lang="tr-TR" u="sng" dirty="0"/>
              <a:t>Program Bütçe</a:t>
            </a:r>
            <a:endParaRPr lang="tr-TR" dirty="0"/>
          </a:p>
        </p:txBody>
      </p:sp>
      <p:sp>
        <p:nvSpPr>
          <p:cNvPr id="2" name="İçerik Yer Tutucusu 1">
            <a:extLst>
              <a:ext uri="{FF2B5EF4-FFF2-40B4-BE49-F238E27FC236}">
                <a16:creationId xmlns:a16="http://schemas.microsoft.com/office/drawing/2014/main" id="{DFEC2A05-CE00-46D3-BFBC-7A7BA6694A5A}"/>
              </a:ext>
            </a:extLst>
          </p:cNvPr>
          <p:cNvSpPr>
            <a:spLocks noGrp="1"/>
          </p:cNvSpPr>
          <p:nvPr>
            <p:ph idx="1"/>
          </p:nvPr>
        </p:nvSpPr>
        <p:spPr>
          <a:xfrm>
            <a:off x="609599" y="1700808"/>
            <a:ext cx="6347714" cy="3880773"/>
          </a:xfrm>
        </p:spPr>
        <p:txBody>
          <a:bodyPr>
            <a:normAutofit/>
          </a:bodyPr>
          <a:lstStyle/>
          <a:p>
            <a:r>
              <a:rPr lang="tr-TR" sz="2200" dirty="0"/>
              <a:t>Orta Vadeli Mali Program eylül ayının 15 inde yayınlanacağından dolayı 2027-2029 Dönemi taslak olarak Bütçe Hazırlama Rehberi e-bütçe sisteminde yayınlanmıştır.</a:t>
            </a:r>
          </a:p>
          <a:p>
            <a:endParaRPr lang="tr-TR" sz="2200" dirty="0"/>
          </a:p>
          <a:p>
            <a:r>
              <a:rPr lang="tr-TR" sz="2200" dirty="0"/>
              <a:t>E-bütçe sistemine, programbutce.sbb.gov.tr web adresinden eski şifre ile giriş yapılabilecektir.</a:t>
            </a:r>
          </a:p>
        </p:txBody>
      </p:sp>
    </p:spTree>
    <p:extLst>
      <p:ext uri="{BB962C8B-B14F-4D97-AF65-F5344CB8AC3E}">
        <p14:creationId xmlns:p14="http://schemas.microsoft.com/office/powerpoint/2010/main" val="29389910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1C9D8C43-5F0E-49F9-9557-667F41B0BC2E}"/>
              </a:ext>
            </a:extLst>
          </p:cNvPr>
          <p:cNvSpPr>
            <a:spLocks noGrp="1"/>
          </p:cNvSpPr>
          <p:nvPr>
            <p:ph type="title"/>
          </p:nvPr>
        </p:nvSpPr>
        <p:spPr/>
        <p:txBody>
          <a:bodyPr/>
          <a:lstStyle/>
          <a:p>
            <a:pPr algn="ctr"/>
            <a:r>
              <a:rPr lang="tr-TR" u="sng" dirty="0"/>
              <a:t>Program Bütçe</a:t>
            </a:r>
          </a:p>
        </p:txBody>
      </p:sp>
      <p:sp>
        <p:nvSpPr>
          <p:cNvPr id="2" name="İçerik Yer Tutucusu 1">
            <a:extLst>
              <a:ext uri="{FF2B5EF4-FFF2-40B4-BE49-F238E27FC236}">
                <a16:creationId xmlns:a16="http://schemas.microsoft.com/office/drawing/2014/main" id="{E66442C3-CDBA-42C1-B470-F8A53A7E9CA9}"/>
              </a:ext>
            </a:extLst>
          </p:cNvPr>
          <p:cNvSpPr>
            <a:spLocks noGrp="1"/>
          </p:cNvSpPr>
          <p:nvPr>
            <p:ph idx="1"/>
          </p:nvPr>
        </p:nvSpPr>
        <p:spPr>
          <a:xfrm>
            <a:off x="609599" y="1708467"/>
            <a:ext cx="6347714" cy="3880773"/>
          </a:xfrm>
        </p:spPr>
        <p:txBody>
          <a:bodyPr>
            <a:normAutofit fontScale="92500" lnSpcReduction="20000"/>
          </a:bodyPr>
          <a:lstStyle/>
          <a:p>
            <a:pPr algn="just"/>
            <a:r>
              <a:rPr lang="tr-TR" sz="2800" dirty="0"/>
              <a:t>2021 Yılından İtibaren Performans Esaslı Program Bütçe Sistemi Uygulanmaya Başlamıştır.</a:t>
            </a:r>
          </a:p>
          <a:p>
            <a:endParaRPr lang="tr-TR" sz="2800" dirty="0"/>
          </a:p>
          <a:p>
            <a:pPr algn="just"/>
            <a:r>
              <a:rPr lang="tr-TR" sz="2800" dirty="0"/>
              <a:t>Program bütçenin temel amacı; sınırlı kaynakların, topluma en yüksek faydayı sağlayacak programlara tahsis edilmesini ifade eden harcama önceliğinin geliştirilmesine katkı sağlamaktır.</a:t>
            </a:r>
          </a:p>
          <a:p>
            <a:endParaRPr lang="tr-TR" dirty="0"/>
          </a:p>
        </p:txBody>
      </p:sp>
    </p:spTree>
    <p:extLst>
      <p:ext uri="{BB962C8B-B14F-4D97-AF65-F5344CB8AC3E}">
        <p14:creationId xmlns:p14="http://schemas.microsoft.com/office/powerpoint/2010/main" val="24728101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564C6441-BEB3-45E2-A8E6-3AACA218A822}"/>
              </a:ext>
            </a:extLst>
          </p:cNvPr>
          <p:cNvSpPr>
            <a:spLocks noGrp="1"/>
          </p:cNvSpPr>
          <p:nvPr>
            <p:ph type="title"/>
          </p:nvPr>
        </p:nvSpPr>
        <p:spPr/>
        <p:txBody>
          <a:bodyPr/>
          <a:lstStyle/>
          <a:p>
            <a:pPr algn="ctr"/>
            <a:r>
              <a:rPr lang="tr-TR" u="sng" dirty="0"/>
              <a:t>Program Bütçe</a:t>
            </a:r>
            <a:endParaRPr lang="tr-TR" dirty="0"/>
          </a:p>
        </p:txBody>
      </p:sp>
      <p:sp>
        <p:nvSpPr>
          <p:cNvPr id="2" name="İçerik Yer Tutucusu 1">
            <a:extLst>
              <a:ext uri="{FF2B5EF4-FFF2-40B4-BE49-F238E27FC236}">
                <a16:creationId xmlns:a16="http://schemas.microsoft.com/office/drawing/2014/main" id="{C31B8A98-11D3-4D1B-BBFC-58EA46F655C9}"/>
              </a:ext>
            </a:extLst>
          </p:cNvPr>
          <p:cNvSpPr>
            <a:spLocks noGrp="1"/>
          </p:cNvSpPr>
          <p:nvPr>
            <p:ph idx="1"/>
          </p:nvPr>
        </p:nvSpPr>
        <p:spPr>
          <a:xfrm>
            <a:off x="609598" y="1303572"/>
            <a:ext cx="6347714" cy="3880773"/>
          </a:xfrm>
        </p:spPr>
        <p:txBody>
          <a:bodyPr>
            <a:noAutofit/>
          </a:bodyPr>
          <a:lstStyle/>
          <a:p>
            <a:pPr algn="just"/>
            <a:r>
              <a:rPr lang="tr-TR" sz="3000" dirty="0">
                <a:latin typeface="Tahoma" panose="020B0604030504040204" pitchFamily="34" charset="0"/>
                <a:ea typeface="Tahoma" panose="020B0604030504040204" pitchFamily="34" charset="0"/>
                <a:cs typeface="Tahoma" panose="020B0604030504040204" pitchFamily="34" charset="0"/>
              </a:rPr>
              <a:t>Program bütçe; harcamaların program sınıflandırmasına göre tasnif edildiği, harcama önceliği geliştirme konusunda karar alıcılara kamu hizmet sunumu performansına ilişkin bilgilerin sağlandığı ve bu bilgilerin kaynak tahsisi sürecinde sistematik olarak kullanıldığı bir bütçeleme sistemidir.</a:t>
            </a:r>
          </a:p>
        </p:txBody>
      </p:sp>
    </p:spTree>
    <p:extLst>
      <p:ext uri="{BB962C8B-B14F-4D97-AF65-F5344CB8AC3E}">
        <p14:creationId xmlns:p14="http://schemas.microsoft.com/office/powerpoint/2010/main" val="18932007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FBFFBCE9-7363-4D18-AF53-AEB50497BAE1}"/>
              </a:ext>
            </a:extLst>
          </p:cNvPr>
          <p:cNvSpPr>
            <a:spLocks noGrp="1"/>
          </p:cNvSpPr>
          <p:nvPr>
            <p:ph type="title"/>
          </p:nvPr>
        </p:nvSpPr>
        <p:spPr/>
        <p:txBody>
          <a:bodyPr/>
          <a:lstStyle/>
          <a:p>
            <a:pPr algn="ctr"/>
            <a:r>
              <a:rPr lang="tr-TR" u="sng" dirty="0"/>
              <a:t>Program Bütçe</a:t>
            </a:r>
            <a:endParaRPr lang="tr-TR" dirty="0"/>
          </a:p>
        </p:txBody>
      </p:sp>
      <p:sp>
        <p:nvSpPr>
          <p:cNvPr id="2" name="İçerik Yer Tutucusu 1">
            <a:extLst>
              <a:ext uri="{FF2B5EF4-FFF2-40B4-BE49-F238E27FC236}">
                <a16:creationId xmlns:a16="http://schemas.microsoft.com/office/drawing/2014/main" id="{A6D2DF46-1B89-4F50-B367-765485276331}"/>
              </a:ext>
            </a:extLst>
          </p:cNvPr>
          <p:cNvSpPr>
            <a:spLocks noGrp="1"/>
          </p:cNvSpPr>
          <p:nvPr>
            <p:ph idx="1"/>
          </p:nvPr>
        </p:nvSpPr>
        <p:spPr>
          <a:xfrm>
            <a:off x="609599" y="1708467"/>
            <a:ext cx="6347714" cy="3880773"/>
          </a:xfrm>
        </p:spPr>
        <p:txBody>
          <a:bodyPr>
            <a:normAutofit fontScale="92500" lnSpcReduction="10000"/>
          </a:bodyPr>
          <a:lstStyle/>
          <a:p>
            <a:r>
              <a:rPr lang="tr-TR" sz="2900" dirty="0"/>
              <a:t>Ortak bir amaca veya sonuca yönelik olarak faaliyet gösteren Üniversiteler ortak program sınıflandırması yapısına girmektedir.</a:t>
            </a:r>
          </a:p>
          <a:p>
            <a:endParaRPr lang="tr-TR" sz="2900" dirty="0"/>
          </a:p>
          <a:p>
            <a:r>
              <a:rPr lang="tr-TR" sz="2900" dirty="0"/>
              <a:t>Program sınıflandırması, bütçe kaynaklarının yönetimi açısından «Program-Alt Program-Faaliyet» şeklinde üç düzeyden oluşmaktadır.</a:t>
            </a:r>
          </a:p>
        </p:txBody>
      </p:sp>
    </p:spTree>
    <p:extLst>
      <p:ext uri="{BB962C8B-B14F-4D97-AF65-F5344CB8AC3E}">
        <p14:creationId xmlns:p14="http://schemas.microsoft.com/office/powerpoint/2010/main" val="9178307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D3992BAC-9AF3-4157-B43A-55DBCE189D0C}"/>
              </a:ext>
            </a:extLst>
          </p:cNvPr>
          <p:cNvSpPr>
            <a:spLocks noGrp="1"/>
          </p:cNvSpPr>
          <p:nvPr>
            <p:ph type="title"/>
          </p:nvPr>
        </p:nvSpPr>
        <p:spPr/>
        <p:txBody>
          <a:bodyPr/>
          <a:lstStyle/>
          <a:p>
            <a:pPr algn="ctr"/>
            <a:r>
              <a:rPr lang="tr-TR" u="sng" dirty="0"/>
              <a:t>Program Bütçe</a:t>
            </a:r>
            <a:endParaRPr lang="tr-TR" dirty="0"/>
          </a:p>
        </p:txBody>
      </p:sp>
      <p:sp>
        <p:nvSpPr>
          <p:cNvPr id="2" name="İçerik Yer Tutucusu 1">
            <a:extLst>
              <a:ext uri="{FF2B5EF4-FFF2-40B4-BE49-F238E27FC236}">
                <a16:creationId xmlns:a16="http://schemas.microsoft.com/office/drawing/2014/main" id="{8EBAEA14-F16C-47B9-90CB-BEB4621971CA}"/>
              </a:ext>
            </a:extLst>
          </p:cNvPr>
          <p:cNvSpPr>
            <a:spLocks noGrp="1"/>
          </p:cNvSpPr>
          <p:nvPr>
            <p:ph idx="1"/>
          </p:nvPr>
        </p:nvSpPr>
        <p:spPr>
          <a:xfrm>
            <a:off x="609599" y="1420435"/>
            <a:ext cx="6347714" cy="3880773"/>
          </a:xfrm>
        </p:spPr>
        <p:txBody>
          <a:bodyPr>
            <a:noAutofit/>
          </a:bodyPr>
          <a:lstStyle/>
          <a:p>
            <a:r>
              <a:rPr lang="tr-TR" sz="2400" u="sng" dirty="0"/>
              <a:t>Program:</a:t>
            </a:r>
            <a:r>
              <a:rPr lang="tr-TR" sz="2400" dirty="0"/>
              <a:t> Yükseköğretim</a:t>
            </a:r>
          </a:p>
          <a:p>
            <a:endParaRPr lang="tr-TR" sz="2400" dirty="0"/>
          </a:p>
          <a:p>
            <a:r>
              <a:rPr lang="tr-TR" sz="2400" u="sng" dirty="0"/>
              <a:t>Alt Program:</a:t>
            </a:r>
            <a:r>
              <a:rPr lang="tr-TR" sz="2400" dirty="0"/>
              <a:t> Ön Lisans Eğitimi, Lisans Eğitimi ve Lisansüstü Eğitim</a:t>
            </a:r>
          </a:p>
          <a:p>
            <a:endParaRPr lang="tr-TR" sz="2400" dirty="0"/>
          </a:p>
          <a:p>
            <a:r>
              <a:rPr lang="tr-TR" sz="2400" u="sng" dirty="0"/>
              <a:t>Faaliyet:</a:t>
            </a:r>
            <a:r>
              <a:rPr lang="tr-TR" sz="2400" dirty="0"/>
              <a:t> Yükseköğretim Kurumları Birinci Öğretim-Yükseköğretim Kurumları İkinci Öğretim-Yükseköğretim Kurumları Uzaktan Eğitim-Yükseköğretim Kurumları Tezsiz Yüksek Lisans-Yükseköğretim Kurumları Yaz Okulu</a:t>
            </a:r>
          </a:p>
        </p:txBody>
      </p:sp>
    </p:spTree>
    <p:extLst>
      <p:ext uri="{BB962C8B-B14F-4D97-AF65-F5344CB8AC3E}">
        <p14:creationId xmlns:p14="http://schemas.microsoft.com/office/powerpoint/2010/main" val="405553418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a:extLst>
              <a:ext uri="{FF2B5EF4-FFF2-40B4-BE49-F238E27FC236}">
                <a16:creationId xmlns:a16="http://schemas.microsoft.com/office/drawing/2014/main" id="{A2F0BC59-0935-4A0D-B420-4ABB06C7E742}"/>
              </a:ext>
            </a:extLst>
          </p:cNvPr>
          <p:cNvSpPr>
            <a:spLocks noGrp="1"/>
          </p:cNvSpPr>
          <p:nvPr>
            <p:ph type="title"/>
          </p:nvPr>
        </p:nvSpPr>
        <p:spPr>
          <a:xfrm>
            <a:off x="457200" y="274638"/>
            <a:ext cx="8229600" cy="1714202"/>
          </a:xfrm>
        </p:spPr>
        <p:txBody>
          <a:bodyPr>
            <a:normAutofit fontScale="90000"/>
          </a:bodyPr>
          <a:lstStyle/>
          <a:p>
            <a:pPr algn="ctr"/>
            <a:r>
              <a:rPr lang="tr-TR" u="sng" dirty="0"/>
              <a:t>Program Bütçe</a:t>
            </a:r>
            <a:br>
              <a:rPr lang="tr-TR" u="sng" dirty="0"/>
            </a:br>
            <a:r>
              <a:rPr lang="tr-TR" u="sng" dirty="0" err="1">
                <a:solidFill>
                  <a:srgbClr val="00B0F0"/>
                </a:solidFill>
              </a:rPr>
              <a:t>Bütçe</a:t>
            </a:r>
            <a:r>
              <a:rPr lang="tr-TR" u="sng" dirty="0">
                <a:solidFill>
                  <a:srgbClr val="00B0F0"/>
                </a:solidFill>
              </a:rPr>
              <a:t> Tertibi</a:t>
            </a:r>
            <a:br>
              <a:rPr lang="tr-TR" u="sng" dirty="0"/>
            </a:br>
            <a:endParaRPr lang="tr-TR" dirty="0"/>
          </a:p>
        </p:txBody>
      </p:sp>
      <p:graphicFrame>
        <p:nvGraphicFramePr>
          <p:cNvPr id="5" name="Tablo 5">
            <a:extLst>
              <a:ext uri="{FF2B5EF4-FFF2-40B4-BE49-F238E27FC236}">
                <a16:creationId xmlns:a16="http://schemas.microsoft.com/office/drawing/2014/main" id="{2F42406E-D264-49BB-A03D-53A67C13098B}"/>
              </a:ext>
            </a:extLst>
          </p:cNvPr>
          <p:cNvGraphicFramePr>
            <a:graphicFrameLocks noGrp="1"/>
          </p:cNvGraphicFramePr>
          <p:nvPr>
            <p:ph idx="1"/>
            <p:extLst>
              <p:ext uri="{D42A27DB-BD31-4B8C-83A1-F6EECF244321}">
                <p14:modId xmlns:p14="http://schemas.microsoft.com/office/powerpoint/2010/main" val="3579098407"/>
              </p:ext>
            </p:extLst>
          </p:nvPr>
        </p:nvGraphicFramePr>
        <p:xfrm>
          <a:off x="683568" y="2204864"/>
          <a:ext cx="7560840" cy="2016224"/>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val="4185652179"/>
                    </a:ext>
                  </a:extLst>
                </a:gridCol>
                <a:gridCol w="1080120">
                  <a:extLst>
                    <a:ext uri="{9D8B030D-6E8A-4147-A177-3AD203B41FA5}">
                      <a16:colId xmlns:a16="http://schemas.microsoft.com/office/drawing/2014/main" val="626090379"/>
                    </a:ext>
                  </a:extLst>
                </a:gridCol>
                <a:gridCol w="936104">
                  <a:extLst>
                    <a:ext uri="{9D8B030D-6E8A-4147-A177-3AD203B41FA5}">
                      <a16:colId xmlns:a16="http://schemas.microsoft.com/office/drawing/2014/main" val="672179208"/>
                    </a:ext>
                  </a:extLst>
                </a:gridCol>
                <a:gridCol w="1080120">
                  <a:extLst>
                    <a:ext uri="{9D8B030D-6E8A-4147-A177-3AD203B41FA5}">
                      <a16:colId xmlns:a16="http://schemas.microsoft.com/office/drawing/2014/main" val="2841321089"/>
                    </a:ext>
                  </a:extLst>
                </a:gridCol>
                <a:gridCol w="2232248">
                  <a:extLst>
                    <a:ext uri="{9D8B030D-6E8A-4147-A177-3AD203B41FA5}">
                      <a16:colId xmlns:a16="http://schemas.microsoft.com/office/drawing/2014/main" val="1104381467"/>
                    </a:ext>
                  </a:extLst>
                </a:gridCol>
              </a:tblGrid>
              <a:tr h="1128869">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Program Sınıflandırması</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Kurum Kodu</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Birim Kodu</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Finans Kodu</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Ekonomik Kod</a:t>
                      </a:r>
                    </a:p>
                  </a:txBody>
                  <a:tcPr anchor="ctr"/>
                </a:tc>
                <a:extLst>
                  <a:ext uri="{0D108BD9-81ED-4DB2-BD59-A6C34878D82A}">
                    <a16:rowId xmlns:a16="http://schemas.microsoft.com/office/drawing/2014/main" val="3120241336"/>
                  </a:ext>
                </a:extLst>
              </a:tr>
              <a:tr h="887355">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62.239.756.3653</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451</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1</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02</a:t>
                      </a:r>
                    </a:p>
                  </a:txBody>
                  <a:tcPr anchor="ctr"/>
                </a:tc>
                <a:tc>
                  <a:txBody>
                    <a:bodyPr/>
                    <a:lstStyle/>
                    <a:p>
                      <a:pPr algn="ctr"/>
                      <a:r>
                        <a:rPr lang="tr-TR" dirty="0">
                          <a:latin typeface="Tahoma" panose="020B0604030504040204" pitchFamily="34" charset="0"/>
                          <a:ea typeface="Tahoma" panose="020B0604030504040204" pitchFamily="34" charset="0"/>
                          <a:cs typeface="Tahoma" panose="020B0604030504040204" pitchFamily="34" charset="0"/>
                        </a:rPr>
                        <a:t>01.01.10.01</a:t>
                      </a:r>
                    </a:p>
                  </a:txBody>
                  <a:tcPr anchor="ctr"/>
                </a:tc>
                <a:extLst>
                  <a:ext uri="{0D108BD9-81ED-4DB2-BD59-A6C34878D82A}">
                    <a16:rowId xmlns:a16="http://schemas.microsoft.com/office/drawing/2014/main" val="4198421610"/>
                  </a:ext>
                </a:extLst>
              </a:tr>
            </a:tbl>
          </a:graphicData>
        </a:graphic>
      </p:graphicFrame>
    </p:spTree>
    <p:extLst>
      <p:ext uri="{BB962C8B-B14F-4D97-AF65-F5344CB8AC3E}">
        <p14:creationId xmlns:p14="http://schemas.microsoft.com/office/powerpoint/2010/main" val="25675634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Yüzeyler">
  <a:themeElements>
    <a:clrScheme name="Yeşil Sarı">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3043</TotalTime>
  <Words>2318</Words>
  <Application>Microsoft Office PowerPoint</Application>
  <PresentationFormat>Ekran Gösterisi (4:3)</PresentationFormat>
  <Paragraphs>281</Paragraphs>
  <Slides>36</Slides>
  <Notes>29</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36</vt:i4>
      </vt:variant>
    </vt:vector>
  </HeadingPairs>
  <TitlesOfParts>
    <vt:vector size="46" baseType="lpstr">
      <vt:lpstr>Albertus Extra Bold</vt:lpstr>
      <vt:lpstr>Albertus Medium</vt:lpstr>
      <vt:lpstr>Albertus MT Lt</vt:lpstr>
      <vt:lpstr>Arial</vt:lpstr>
      <vt:lpstr>Calibri</vt:lpstr>
      <vt:lpstr>Tahoma</vt:lpstr>
      <vt:lpstr>Trebuchet MS</vt:lpstr>
      <vt:lpstr>Wingdings</vt:lpstr>
      <vt:lpstr>Wingdings 3</vt:lpstr>
      <vt:lpstr>Yüzeyler</vt:lpstr>
      <vt:lpstr>5018 Sayılı Kamu Mali Yönetimi ve Kontrol Kanunu</vt:lpstr>
      <vt:lpstr>PowerPoint Sunusu</vt:lpstr>
      <vt:lpstr>PowerPoint Sunusu</vt:lpstr>
      <vt:lpstr>Program Bütçe</vt:lpstr>
      <vt:lpstr>Program Bütçe</vt:lpstr>
      <vt:lpstr>Program Bütçe</vt:lpstr>
      <vt:lpstr>Program Bütçe</vt:lpstr>
      <vt:lpstr>Program Bütçe</vt:lpstr>
      <vt:lpstr>Program Bütçe Bütçe Tertibi </vt:lpstr>
      <vt:lpstr>Program Bütçe Finans Kodu</vt:lpstr>
      <vt:lpstr>Program Bütçe Program Sınıflandırması</vt:lpstr>
      <vt:lpstr>Program Bütçe Ekonomik Sınıflandırma</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Bütçe Teklif Hazırlık Çalışmaları</vt:lpstr>
      <vt:lpstr>Ödenek İşlemleri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5018 Sayılı Kamu Mali Yönetimi ve Kontrol Kanunu</dc:title>
  <dc:creator>sk</dc:creator>
  <cp:lastModifiedBy>SK</cp:lastModifiedBy>
  <cp:revision>228</cp:revision>
  <dcterms:created xsi:type="dcterms:W3CDTF">2012-06-20T07:25:33Z</dcterms:created>
  <dcterms:modified xsi:type="dcterms:W3CDTF">2026-06-26T12:59:09Z</dcterms:modified>
</cp:coreProperties>
</file>